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 id="2147483652" r:id="rId2"/>
    <p:sldMasterId id="2147483653" r:id="rId3"/>
  </p:sldMasterIdLst>
  <p:notesMasterIdLst>
    <p:notesMasterId r:id="rId20"/>
  </p:notesMasterIdLst>
  <p:sldIdLst>
    <p:sldId id="256" r:id="rId4"/>
    <p:sldId id="257" r:id="rId5"/>
    <p:sldId id="258" r:id="rId6"/>
    <p:sldId id="259" r:id="rId7"/>
    <p:sldId id="260" r:id="rId8"/>
    <p:sldId id="261" r:id="rId9"/>
    <p:sldId id="262" r:id="rId10"/>
    <p:sldId id="265" r:id="rId11"/>
    <p:sldId id="266" r:id="rId12"/>
    <p:sldId id="267" r:id="rId13"/>
    <p:sldId id="263" r:id="rId14"/>
    <p:sldId id="264" r:id="rId15"/>
    <p:sldId id="268" r:id="rId16"/>
    <p:sldId id="269" r:id="rId17"/>
    <p:sldId id="270" r:id="rId18"/>
    <p:sldId id="271" r:id="rId19"/>
  </p:sldIdLst>
  <p:sldSz cx="9144000" cy="6858000" type="screen4x3"/>
  <p:notesSz cx="6858000" cy="9144000"/>
  <p:embeddedFontLst>
    <p:embeddedFont>
      <p:font typeface="Gill Sans" panose="020B0604020202020204" charset="0"/>
      <p:regular r:id="rId21"/>
      <p:bold r:id="rId22"/>
    </p:embeddedFont>
    <p:embeddedFont>
      <p:font typeface="Calibri"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e Gouin" initials="J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788" autoAdjust="0"/>
  </p:normalViewPr>
  <p:slideViewPr>
    <p:cSldViewPr>
      <p:cViewPr varScale="1">
        <p:scale>
          <a:sx n="86" d="100"/>
          <a:sy n="86" d="100"/>
        </p:scale>
        <p:origin x="62"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‹N°›</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158410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bit.ly/AudibleTimeTimer"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 name="Shape 2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Choisissez un brise-glace rapide. Par exemple, demandez aux participants de les présenter avec: “Je m'appelle XXX et quand j'étais enfant, je voulais être ......”. L'atmosphère devrait être joviale et amusante.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Expliquer que la communication orale est extrêmement importante et essentielle pour vous différencier des autres et faire passer votre message de manière efficace. C'est une compétence que vous devez pratiquer. Dans cette session, nous examinerons spécifiquement comment vous pouvez vous présenter efficacement en 60 secondes. Expliquez qu'en anglais, cela est communément appelé « </a:t>
            </a:r>
            <a:r>
              <a:rPr lang="fr-FR" sz="1200" b="0" i="0" u="none" strike="noStrike" cap="none" dirty="0" err="1">
                <a:solidFill>
                  <a:schemeClr val="dk1"/>
                </a:solidFill>
                <a:latin typeface="Calibri"/>
                <a:ea typeface="Calibri"/>
                <a:cs typeface="Calibri"/>
                <a:sym typeface="Calibri"/>
              </a:rPr>
              <a:t>Elevator</a:t>
            </a:r>
            <a:r>
              <a:rPr lang="fr-FR" sz="1200" b="0" i="0" u="none" strike="noStrike" cap="none" dirty="0">
                <a:solidFill>
                  <a:schemeClr val="dk1"/>
                </a:solidFill>
                <a:latin typeface="Calibri"/>
                <a:ea typeface="Calibri"/>
                <a:cs typeface="Calibri"/>
                <a:sym typeface="Calibri"/>
              </a:rPr>
              <a:t> Pitch » (le pitch ascenseur), car c'est le discours que vous donnez à votre employeur idéal lorsque vous vous trouvez dans un ascenseur avec eux!</a:t>
            </a:r>
          </a:p>
        </p:txBody>
      </p:sp>
      <p:sp>
        <p:nvSpPr>
          <p:cNvPr id="28" name="Shape 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28817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1" i="0" u="none" strike="noStrike" cap="none" dirty="0">
                <a:solidFill>
                  <a:schemeClr val="dk1"/>
                </a:solidFill>
                <a:latin typeface="Calibri"/>
                <a:ea typeface="Calibri"/>
                <a:cs typeface="Calibri"/>
                <a:sym typeface="Calibri"/>
              </a:rPr>
              <a:t>ÉTAPE 2. </a:t>
            </a:r>
            <a:r>
              <a:rPr lang="fr-FR" sz="1200" b="0" i="0" u="none" strike="noStrike" cap="none" dirty="0">
                <a:solidFill>
                  <a:schemeClr val="dk1"/>
                </a:solidFill>
                <a:latin typeface="Calibri"/>
                <a:ea typeface="Calibri"/>
                <a:cs typeface="Calibri"/>
                <a:sym typeface="Calibri"/>
              </a:rPr>
              <a:t>Demander aux étudiants d</a:t>
            </a:r>
            <a:r>
              <a:rPr lang="fr-FR" dirty="0"/>
              <a:t>’</a:t>
            </a:r>
            <a:r>
              <a:rPr lang="fr-FR" sz="1200" b="0" i="0" u="none" strike="noStrike" cap="none" dirty="0">
                <a:solidFill>
                  <a:schemeClr val="dk1"/>
                </a:solidFill>
                <a:latin typeface="Calibri"/>
                <a:ea typeface="Calibri"/>
                <a:cs typeface="Calibri"/>
                <a:sym typeface="Calibri"/>
              </a:rPr>
              <a:t>affine</a:t>
            </a:r>
            <a:r>
              <a:rPr lang="fr-FR" dirty="0"/>
              <a:t>r</a:t>
            </a:r>
            <a:r>
              <a:rPr lang="fr-FR" sz="1200" b="0" i="0" u="none" strike="noStrike" cap="none" dirty="0">
                <a:solidFill>
                  <a:schemeClr val="dk1"/>
                </a:solidFill>
                <a:latin typeface="Calibri"/>
                <a:ea typeface="Calibri"/>
                <a:cs typeface="Calibri"/>
                <a:sym typeface="Calibri"/>
              </a:rPr>
              <a:t> et </a:t>
            </a:r>
            <a:r>
              <a:rPr lang="fr-FR" sz="1200" b="0" i="0" u="none" strike="noStrike" cap="none" dirty="0" smtClean="0">
                <a:solidFill>
                  <a:schemeClr val="dk1"/>
                </a:solidFill>
                <a:latin typeface="Calibri"/>
                <a:ea typeface="Calibri"/>
                <a:cs typeface="Calibri"/>
                <a:sym typeface="Calibri"/>
              </a:rPr>
              <a:t>de vérifie</a:t>
            </a:r>
            <a:r>
              <a:rPr lang="fr-FR" dirty="0" smtClean="0"/>
              <a:t>r</a:t>
            </a:r>
            <a:r>
              <a:rPr lang="fr-FR" sz="1200" b="0" i="0" u="none" strike="noStrike" cap="none" dirty="0" smtClean="0">
                <a:solidFill>
                  <a:schemeClr val="dk1"/>
                </a:solidFill>
                <a:latin typeface="Calibri"/>
                <a:ea typeface="Calibri"/>
                <a:cs typeface="Calibri"/>
                <a:sym typeface="Calibri"/>
              </a:rPr>
              <a:t> </a:t>
            </a:r>
            <a:r>
              <a:rPr lang="fr-FR" sz="1200" b="0" i="0" u="none" strike="noStrike" cap="none" dirty="0">
                <a:solidFill>
                  <a:schemeClr val="dk1"/>
                </a:solidFill>
                <a:latin typeface="Calibri"/>
                <a:ea typeface="Calibri"/>
                <a:cs typeface="Calibri"/>
                <a:sym typeface="Calibri"/>
              </a:rPr>
              <a:t>les présentations. Ils doivent éditer leurs réponses aux questions dans une présentation cohérente et convaincante de 60 secondes: leur « </a:t>
            </a:r>
            <a:r>
              <a:rPr lang="fr-FR" sz="1200" b="0" i="0" u="none" strike="noStrike" cap="none" dirty="0" err="1">
                <a:solidFill>
                  <a:schemeClr val="dk1"/>
                </a:solidFill>
                <a:latin typeface="Calibri"/>
                <a:ea typeface="Calibri"/>
                <a:cs typeface="Calibri"/>
                <a:sym typeface="Calibri"/>
              </a:rPr>
              <a:t>Elevator</a:t>
            </a:r>
            <a:r>
              <a:rPr lang="fr-FR" sz="1200" b="0" i="0" u="none" strike="noStrike" cap="none" dirty="0">
                <a:solidFill>
                  <a:schemeClr val="dk1"/>
                </a:solidFill>
                <a:latin typeface="Calibri"/>
                <a:ea typeface="Calibri"/>
                <a:cs typeface="Calibri"/>
                <a:sym typeface="Calibri"/>
              </a:rPr>
              <a:t> Pitch ». Supprimez le jargon et les détails. Éliminez les mots inutiles. Faites des phrases courtes et percutantes, pas plus de 10 – 15 phrases et </a:t>
            </a:r>
            <a:r>
              <a:rPr lang="fr-FR" sz="1200" b="0" i="0" u="none" strike="noStrike" cap="none" dirty="0" smtClean="0">
                <a:solidFill>
                  <a:schemeClr val="dk1"/>
                </a:solidFill>
                <a:latin typeface="Calibri"/>
                <a:ea typeface="Calibri"/>
                <a:cs typeface="Calibri"/>
                <a:sym typeface="Calibri"/>
              </a:rPr>
              <a:t>durée de </a:t>
            </a:r>
            <a:r>
              <a:rPr lang="fr-FR" sz="1200" b="0" i="0" u="none" strike="noStrike" cap="none" dirty="0">
                <a:solidFill>
                  <a:schemeClr val="dk1"/>
                </a:solidFill>
                <a:latin typeface="Calibri"/>
                <a:ea typeface="Calibri"/>
                <a:cs typeface="Calibri"/>
                <a:sym typeface="Calibri"/>
              </a:rPr>
              <a:t>60 secondes ou moins.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Référez-les à la </a:t>
            </a:r>
            <a:r>
              <a:rPr lang="fr-FR" sz="1200" b="0" i="0" u="none" strike="noStrike" cap="none" dirty="0">
                <a:solidFill>
                  <a:schemeClr val="dk1"/>
                </a:solidFill>
                <a:latin typeface="Calibri"/>
                <a:ea typeface="Calibri"/>
                <a:cs typeface="Calibri"/>
                <a:sym typeface="Calibri"/>
              </a:rPr>
              <a:t>Fiche Comment se </a:t>
            </a:r>
            <a:r>
              <a:rPr lang="fr-FR" sz="1200" b="0" i="0" u="none" strike="noStrike" cap="none" dirty="0" smtClean="0">
                <a:solidFill>
                  <a:schemeClr val="dk1"/>
                </a:solidFill>
                <a:latin typeface="Calibri"/>
                <a:ea typeface="Calibri"/>
                <a:cs typeface="Calibri"/>
                <a:sym typeface="Calibri"/>
              </a:rPr>
              <a:t>présenter </a:t>
            </a:r>
            <a:r>
              <a:rPr lang="fr-FR" sz="1200" b="0" i="0" u="none" strike="noStrike" cap="none" dirty="0">
                <a:solidFill>
                  <a:schemeClr val="dk1"/>
                </a:solidFill>
                <a:latin typeface="Calibri"/>
                <a:ea typeface="Calibri"/>
                <a:cs typeface="Calibri"/>
                <a:sym typeface="Calibri"/>
              </a:rPr>
              <a:t>en 60 </a:t>
            </a:r>
            <a:r>
              <a:rPr lang="fr-FR" sz="1200" b="0" i="0" u="none" strike="noStrike" cap="none" dirty="0" smtClean="0">
                <a:solidFill>
                  <a:schemeClr val="dk1"/>
                </a:solidFill>
                <a:latin typeface="Calibri"/>
                <a:ea typeface="Calibri"/>
                <a:cs typeface="Calibri"/>
                <a:sym typeface="Calibri"/>
              </a:rPr>
              <a:t>secondes </a:t>
            </a:r>
            <a:r>
              <a:rPr lang="fr-FR" sz="1200" b="0" i="0" u="none" strike="noStrike" cap="none" dirty="0">
                <a:solidFill>
                  <a:schemeClr val="dk1"/>
                </a:solidFill>
                <a:latin typeface="Calibri"/>
                <a:ea typeface="Calibri"/>
                <a:cs typeface="Calibri"/>
                <a:sym typeface="Calibri"/>
              </a:rPr>
              <a:t>pour d'autres exemples.</a:t>
            </a:r>
          </a:p>
          <a:p>
            <a:pPr marL="0" marR="0" lvl="0" indent="0" algn="l" rtl="0">
              <a:spcBef>
                <a:spcPts val="0"/>
              </a:spcBef>
              <a:buSzPct val="25000"/>
              <a:buNone/>
            </a:pPr>
            <a:r>
              <a:rPr lang="fr-FR" sz="1200" b="1"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Ils ont </a:t>
            </a:r>
            <a:r>
              <a:rPr lang="fr-FR" sz="1200" b="1" i="0" u="none" strike="noStrike" cap="none" dirty="0">
                <a:solidFill>
                  <a:schemeClr val="dk1"/>
                </a:solidFill>
                <a:latin typeface="Calibri"/>
                <a:ea typeface="Calibri"/>
                <a:cs typeface="Calibri"/>
                <a:sym typeface="Calibri"/>
              </a:rPr>
              <a:t>15 minutes</a:t>
            </a:r>
            <a:r>
              <a:rPr lang="fr-FR" sz="1200" b="0" i="0" u="none" strike="noStrike" cap="none" dirty="0">
                <a:solidFill>
                  <a:schemeClr val="dk1"/>
                </a:solidFill>
                <a:latin typeface="Calibri"/>
                <a:ea typeface="Calibri"/>
                <a:cs typeface="Calibri"/>
                <a:sym typeface="Calibri"/>
              </a:rPr>
              <a:t> pour cette activité. Après 15 minutes, ils devraient partager leur « </a:t>
            </a:r>
            <a:r>
              <a:rPr lang="fr-FR" sz="1200" b="0" i="0" u="none" strike="noStrike" cap="none" dirty="0" err="1">
                <a:solidFill>
                  <a:schemeClr val="dk1"/>
                </a:solidFill>
                <a:latin typeface="Calibri"/>
                <a:ea typeface="Calibri"/>
                <a:cs typeface="Calibri"/>
                <a:sym typeface="Calibri"/>
              </a:rPr>
              <a:t>Elevator</a:t>
            </a:r>
            <a:r>
              <a:rPr lang="fr-FR" sz="1200" b="0" i="0" u="none" strike="noStrike" cap="none" dirty="0">
                <a:solidFill>
                  <a:schemeClr val="dk1"/>
                </a:solidFill>
                <a:latin typeface="Calibri"/>
                <a:ea typeface="Calibri"/>
                <a:cs typeface="Calibri"/>
                <a:sym typeface="Calibri"/>
              </a:rPr>
              <a:t> Pitch » avec un partenaire et se donner </a:t>
            </a:r>
            <a:r>
              <a:rPr lang="fr-FR" sz="1200" b="0" i="0" u="none" strike="noStrike" cap="none" dirty="0" smtClean="0">
                <a:solidFill>
                  <a:schemeClr val="dk1"/>
                </a:solidFill>
                <a:latin typeface="Calibri"/>
                <a:ea typeface="Calibri"/>
                <a:cs typeface="Calibri"/>
                <a:sym typeface="Calibri"/>
              </a:rPr>
              <a:t>du feedback. </a:t>
            </a:r>
            <a:r>
              <a:rPr lang="fr-FR" sz="1200" b="0" i="0" u="none" strike="noStrike" cap="none" dirty="0">
                <a:solidFill>
                  <a:schemeClr val="dk1"/>
                </a:solidFill>
                <a:latin typeface="Calibri"/>
                <a:ea typeface="Calibri"/>
                <a:cs typeface="Calibri"/>
                <a:sym typeface="Calibri"/>
              </a:rPr>
              <a:t>Ils ont </a:t>
            </a:r>
            <a:r>
              <a:rPr lang="fr-FR" sz="1200" b="1" i="0" u="none" strike="noStrike" cap="none" dirty="0">
                <a:solidFill>
                  <a:schemeClr val="dk1"/>
                </a:solidFill>
                <a:latin typeface="Calibri"/>
                <a:ea typeface="Calibri"/>
                <a:cs typeface="Calibri"/>
                <a:sym typeface="Calibri"/>
              </a:rPr>
              <a:t>10 minutes</a:t>
            </a:r>
            <a:r>
              <a:rPr lang="fr-FR" sz="1200" b="0" i="0" u="none" strike="noStrike" cap="none" dirty="0">
                <a:solidFill>
                  <a:schemeClr val="dk1"/>
                </a:solidFill>
                <a:latin typeface="Calibri"/>
                <a:ea typeface="Calibri"/>
                <a:cs typeface="Calibri"/>
                <a:sym typeface="Calibri"/>
              </a:rPr>
              <a:t> pour cette activité. Tandis que les étudiants </a:t>
            </a:r>
            <a:r>
              <a:rPr lang="fr-FR" sz="1200" b="0" i="0" u="none" strike="noStrike" cap="none" dirty="0" smtClean="0">
                <a:solidFill>
                  <a:schemeClr val="dk1"/>
                </a:solidFill>
                <a:latin typeface="Calibri"/>
                <a:ea typeface="Calibri"/>
                <a:cs typeface="Calibri"/>
                <a:sym typeface="Calibri"/>
              </a:rPr>
              <a:t>travaillent, circulez </a:t>
            </a:r>
            <a:r>
              <a:rPr lang="fr-FR" sz="1200" b="0" i="0" u="none" strike="noStrike" cap="none" dirty="0">
                <a:solidFill>
                  <a:schemeClr val="dk1"/>
                </a:solidFill>
                <a:latin typeface="Calibri"/>
                <a:ea typeface="Calibri"/>
                <a:cs typeface="Calibri"/>
                <a:sym typeface="Calibri"/>
              </a:rPr>
              <a:t>autour de la salle en vérifiant que les élèves sont en mission et répondent aux questions.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18" name="Shape 1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10</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8434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Lisez l'exemple </a:t>
            </a:r>
            <a:r>
              <a:rPr lang="fr-FR" sz="1200" b="0" i="0" u="none" strike="noStrike" cap="none" dirty="0" smtClean="0">
                <a:solidFill>
                  <a:schemeClr val="dk1"/>
                </a:solidFill>
                <a:latin typeface="Calibri"/>
                <a:ea typeface="Calibri"/>
                <a:cs typeface="Calibri"/>
                <a:sym typeface="Calibri"/>
              </a:rPr>
              <a:t>d’ « </a:t>
            </a:r>
            <a:r>
              <a:rPr lang="fr-FR" sz="1200" b="0" i="0" u="none" strike="noStrike" cap="none" dirty="0" err="1">
                <a:solidFill>
                  <a:schemeClr val="dk1"/>
                </a:solidFill>
                <a:latin typeface="Calibri"/>
                <a:ea typeface="Calibri"/>
                <a:cs typeface="Calibri"/>
                <a:sym typeface="Calibri"/>
              </a:rPr>
              <a:t>Elevator</a:t>
            </a:r>
            <a:r>
              <a:rPr lang="fr-FR" sz="1200" b="0" i="0" u="none" strike="noStrike" cap="none" dirty="0">
                <a:solidFill>
                  <a:schemeClr val="dk1"/>
                </a:solidFill>
                <a:latin typeface="Calibri"/>
                <a:ea typeface="Calibri"/>
                <a:cs typeface="Calibri"/>
                <a:sym typeface="Calibri"/>
              </a:rPr>
              <a:t> Pitch » et demandez à la classe comment ils </a:t>
            </a:r>
            <a:r>
              <a:rPr lang="fr-FR" sz="1200" b="0" i="0" u="none" strike="noStrike" cap="none" dirty="0" smtClean="0">
                <a:solidFill>
                  <a:schemeClr val="dk1"/>
                </a:solidFill>
                <a:latin typeface="Calibri"/>
                <a:ea typeface="Calibri"/>
                <a:cs typeface="Calibri"/>
                <a:sym typeface="Calibri"/>
              </a:rPr>
              <a:t>y répondent. Peuvent-ils </a:t>
            </a:r>
            <a:r>
              <a:rPr lang="fr-FR" sz="1200" b="0" i="0" u="none" strike="noStrike" cap="none" dirty="0">
                <a:solidFill>
                  <a:schemeClr val="dk1"/>
                </a:solidFill>
                <a:latin typeface="Calibri"/>
                <a:ea typeface="Calibri"/>
                <a:cs typeface="Calibri"/>
                <a:sym typeface="Calibri"/>
              </a:rPr>
              <a:t>identifier les bonnes pratiques? Demandez aux participants de partager à haute voix leurs réponses. </a:t>
            </a:r>
          </a:p>
        </p:txBody>
      </p:sp>
      <p:sp>
        <p:nvSpPr>
          <p:cNvPr id="91" name="Shape 9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11</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2023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Lisez l'exemple </a:t>
            </a:r>
            <a:r>
              <a:rPr lang="fr-FR" sz="1200" b="0" i="0" u="none" strike="noStrike" cap="none" dirty="0" smtClean="0">
                <a:solidFill>
                  <a:schemeClr val="dk1"/>
                </a:solidFill>
                <a:latin typeface="Calibri"/>
                <a:ea typeface="Calibri"/>
                <a:cs typeface="Calibri"/>
                <a:sym typeface="Calibri"/>
              </a:rPr>
              <a:t>d’ « </a:t>
            </a:r>
            <a:r>
              <a:rPr lang="fr-FR" sz="1200" b="0" i="0" u="none" strike="noStrike" cap="none" dirty="0" err="1">
                <a:solidFill>
                  <a:schemeClr val="dk1"/>
                </a:solidFill>
                <a:latin typeface="Calibri"/>
                <a:ea typeface="Calibri"/>
                <a:cs typeface="Calibri"/>
                <a:sym typeface="Calibri"/>
              </a:rPr>
              <a:t>Elevator</a:t>
            </a:r>
            <a:r>
              <a:rPr lang="fr-FR" sz="1200" b="0" i="0" u="none" strike="noStrike" cap="none" dirty="0">
                <a:solidFill>
                  <a:schemeClr val="dk1"/>
                </a:solidFill>
                <a:latin typeface="Calibri"/>
                <a:ea typeface="Calibri"/>
                <a:cs typeface="Calibri"/>
                <a:sym typeface="Calibri"/>
              </a:rPr>
              <a:t> Pitch » et demandez à la classe comment ils </a:t>
            </a:r>
            <a:r>
              <a:rPr lang="fr-FR" sz="1200" b="0" i="0" u="none" strike="noStrike" cap="none" dirty="0" smtClean="0">
                <a:solidFill>
                  <a:schemeClr val="dk1"/>
                </a:solidFill>
                <a:latin typeface="Calibri"/>
                <a:ea typeface="Calibri"/>
                <a:cs typeface="Calibri"/>
                <a:sym typeface="Calibri"/>
              </a:rPr>
              <a:t>y répondent. Peuvent-ils </a:t>
            </a:r>
            <a:r>
              <a:rPr lang="fr-FR" sz="1200" b="0" i="0" u="none" strike="noStrike" cap="none" dirty="0">
                <a:solidFill>
                  <a:schemeClr val="dk1"/>
                </a:solidFill>
                <a:latin typeface="Calibri"/>
                <a:ea typeface="Calibri"/>
                <a:cs typeface="Calibri"/>
                <a:sym typeface="Calibri"/>
              </a:rPr>
              <a:t>identifier les bonnes pratiques? Demandez aux participants de partager à haute voix leurs réponses.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Demandez s'il y a des questions.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8" name="Shape 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12</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4112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SzPct val="25000"/>
              <a:buNone/>
            </a:pPr>
            <a:r>
              <a:rPr lang="fr-FR" sz="1200" b="1" i="0" u="none" strike="noStrike" cap="none" dirty="0">
                <a:solidFill>
                  <a:srgbClr val="000000"/>
                </a:solidFill>
                <a:latin typeface="Calibri"/>
                <a:ea typeface="Calibri"/>
                <a:cs typeface="Calibri"/>
                <a:sym typeface="Calibri"/>
              </a:rPr>
              <a:t>ÉTAPE 3. </a:t>
            </a:r>
            <a:r>
              <a:rPr lang="fr-FR" sz="1200" b="0" i="0" u="none" strike="noStrike" cap="none" dirty="0">
                <a:solidFill>
                  <a:srgbClr val="000000"/>
                </a:solidFill>
                <a:latin typeface="Calibri"/>
                <a:ea typeface="Calibri"/>
                <a:cs typeface="Calibri"/>
                <a:sym typeface="Calibri"/>
              </a:rPr>
              <a:t>Chaque élève devrait donner son « </a:t>
            </a:r>
            <a:r>
              <a:rPr lang="fr-FR" sz="1200" b="0" i="0" u="none" strike="noStrike" cap="none" dirty="0" err="1">
                <a:solidFill>
                  <a:srgbClr val="000000"/>
                </a:solidFill>
                <a:latin typeface="Calibri"/>
                <a:ea typeface="Calibri"/>
                <a:cs typeface="Calibri"/>
                <a:sym typeface="Calibri"/>
              </a:rPr>
              <a:t>Elevator</a:t>
            </a:r>
            <a:r>
              <a:rPr lang="fr-FR" sz="1200" b="0" i="0" u="none" strike="noStrike" cap="none" dirty="0">
                <a:solidFill>
                  <a:srgbClr val="000000"/>
                </a:solidFill>
                <a:latin typeface="Calibri"/>
                <a:ea typeface="Calibri"/>
                <a:cs typeface="Calibri"/>
                <a:sym typeface="Calibri"/>
              </a:rPr>
              <a:t> Pitch » à la classe.</a:t>
            </a:r>
          </a:p>
          <a:p>
            <a:pPr marL="0" marR="0" lvl="0" indent="0" algn="l" rtl="0">
              <a:lnSpc>
                <a:spcPct val="115000"/>
              </a:lnSpc>
              <a:spcBef>
                <a:spcPts val="0"/>
              </a:spcBef>
              <a:spcAft>
                <a:spcPts val="0"/>
              </a:spcAft>
              <a:buSzPct val="25000"/>
              <a:buNone/>
            </a:pPr>
            <a:r>
              <a:rPr lang="fr-FR" sz="1200" b="0" i="0" u="none" strike="noStrike" cap="none" dirty="0">
                <a:solidFill>
                  <a:srgbClr val="000000"/>
                </a:solidFill>
                <a:latin typeface="Calibri"/>
                <a:ea typeface="Calibri"/>
                <a:cs typeface="Calibri"/>
                <a:sym typeface="Calibri"/>
              </a:rPr>
              <a:t>Rappelez aux étudiants que la limite de 60 secondes sera strictement appliquée. (Note: le facilitateur peut rendre cela amusant et important en apportant une minuterie très visible dans la salle de classe, par exemple </a:t>
            </a:r>
            <a:r>
              <a:rPr lang="fr-FR" sz="1200" b="0" i="0" u="sng" strike="noStrike" cap="none" dirty="0">
                <a:solidFill>
                  <a:schemeClr val="hlink"/>
                </a:solidFill>
                <a:latin typeface="Calibri"/>
                <a:ea typeface="Calibri"/>
                <a:cs typeface="Calibri"/>
                <a:sym typeface="Calibri"/>
                <a:hlinkClick r:id="rId3"/>
              </a:rPr>
              <a:t>http://bit.ly/AudibleTimeTimer</a:t>
            </a:r>
            <a:r>
              <a:rPr lang="fr-FR" sz="1200" b="0" i="0" u="none" strike="noStrike" cap="none" dirty="0">
                <a:solidFill>
                  <a:srgbClr val="000000"/>
                </a:solidFill>
                <a:latin typeface="Calibri"/>
                <a:ea typeface="Calibri"/>
                <a:cs typeface="Calibri"/>
                <a:sym typeface="Calibri"/>
              </a:rPr>
              <a:t> - cela aurait plusieurs utilisations dans </a:t>
            </a:r>
            <a:r>
              <a:rPr lang="fr-FR" sz="1200" b="0" i="0" u="none" strike="noStrike" cap="none" dirty="0" smtClean="0">
                <a:solidFill>
                  <a:srgbClr val="000000"/>
                </a:solidFill>
                <a:latin typeface="Calibri"/>
                <a:ea typeface="Calibri"/>
                <a:cs typeface="Calibri"/>
                <a:sym typeface="Calibri"/>
              </a:rPr>
              <a:t>l’atelier).</a:t>
            </a:r>
            <a:endParaRPr lang="fr-FR" sz="12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SzPct val="25000"/>
              <a:buNone/>
            </a:pPr>
            <a:r>
              <a:rPr lang="fr-FR" sz="1200" b="0" i="0" u="none" strike="noStrike" cap="none" dirty="0">
                <a:solidFill>
                  <a:srgbClr val="000000"/>
                </a:solidFill>
                <a:latin typeface="Calibri"/>
                <a:ea typeface="Calibri"/>
                <a:cs typeface="Calibri"/>
                <a:sym typeface="Calibri"/>
              </a:rPr>
              <a:t> </a:t>
            </a:r>
          </a:p>
          <a:p>
            <a:pPr marL="0" marR="0" lvl="0" indent="0" algn="l" rtl="0">
              <a:lnSpc>
                <a:spcPct val="115000"/>
              </a:lnSpc>
              <a:spcBef>
                <a:spcPts val="0"/>
              </a:spcBef>
              <a:spcAft>
                <a:spcPts val="0"/>
              </a:spcAft>
              <a:buSzPct val="25000"/>
              <a:buNone/>
            </a:pPr>
            <a:r>
              <a:rPr lang="fr-FR" sz="1200" b="0" i="0" u="none" strike="noStrike" cap="none" dirty="0">
                <a:solidFill>
                  <a:srgbClr val="000000"/>
                </a:solidFill>
                <a:latin typeface="Calibri"/>
                <a:ea typeface="Calibri"/>
                <a:cs typeface="Calibri"/>
                <a:sym typeface="Calibri"/>
              </a:rPr>
              <a:t>Le public devrait prendre des notes lors des présentations et fournir des commentaires </a:t>
            </a:r>
            <a:r>
              <a:rPr lang="fr-FR" sz="1200" b="0" i="0" u="none" strike="noStrike" cap="none" dirty="0" smtClean="0">
                <a:solidFill>
                  <a:srgbClr val="000000"/>
                </a:solidFill>
                <a:latin typeface="Calibri"/>
                <a:ea typeface="Calibri"/>
                <a:cs typeface="Calibri"/>
                <a:sym typeface="Calibri"/>
              </a:rPr>
              <a:t>aidants. </a:t>
            </a:r>
            <a:r>
              <a:rPr lang="fr-FR" sz="1200" b="0" i="0" u="none" strike="noStrike" cap="none" dirty="0">
                <a:solidFill>
                  <a:srgbClr val="000000"/>
                </a:solidFill>
                <a:latin typeface="Calibri"/>
                <a:ea typeface="Calibri"/>
                <a:cs typeface="Calibri"/>
                <a:sym typeface="Calibri"/>
              </a:rPr>
              <a:t>Ont-ils vraiment répondu à la question de leur auditeur: qu'est-ce qui m'intéresse? Étaient-ils clairs sur ce qu'ils peuvent offrir ? Ont-ils rendu leur présentation en toute confiance? Comment pourraient-ils améliorer leur présentation?</a:t>
            </a:r>
          </a:p>
          <a:p>
            <a:pPr marL="0" marR="0" lvl="0" indent="0" algn="l" rtl="0">
              <a:lnSpc>
                <a:spcPct val="115000"/>
              </a:lnSpc>
              <a:spcBef>
                <a:spcPts val="0"/>
              </a:spcBef>
              <a:spcAft>
                <a:spcPts val="0"/>
              </a:spcAft>
              <a:buSzPct val="25000"/>
              <a:buNone/>
            </a:pPr>
            <a:r>
              <a:rPr lang="fr-FR" sz="1200" b="0" i="0" u="none" strike="noStrike" cap="none" dirty="0">
                <a:solidFill>
                  <a:srgbClr val="000000"/>
                </a:solidFill>
                <a:latin typeface="Calibri"/>
                <a:ea typeface="Calibri"/>
                <a:cs typeface="Calibri"/>
                <a:sym typeface="Calibri"/>
              </a:rPr>
              <a:t> </a:t>
            </a:r>
          </a:p>
          <a:p>
            <a:pPr marL="0" marR="0" lvl="0" indent="0" algn="l" rtl="0">
              <a:lnSpc>
                <a:spcPct val="115000"/>
              </a:lnSpc>
              <a:spcBef>
                <a:spcPts val="0"/>
              </a:spcBef>
              <a:spcAft>
                <a:spcPts val="0"/>
              </a:spcAft>
              <a:buSzPct val="25000"/>
              <a:buNone/>
            </a:pPr>
            <a:r>
              <a:rPr lang="fr-FR" sz="1200" b="0" i="0" u="none" strike="noStrike" cap="none" dirty="0">
                <a:solidFill>
                  <a:srgbClr val="000000"/>
                </a:solidFill>
                <a:latin typeface="Calibri"/>
                <a:ea typeface="Calibri"/>
                <a:cs typeface="Calibri"/>
                <a:sym typeface="Calibri"/>
              </a:rPr>
              <a:t>Un vote </a:t>
            </a:r>
            <a:r>
              <a:rPr lang="fr-FR" sz="1200" b="0" i="0" u="none" strike="noStrike" cap="none" dirty="0" smtClean="0">
                <a:solidFill>
                  <a:srgbClr val="000000"/>
                </a:solidFill>
                <a:latin typeface="Calibri"/>
                <a:ea typeface="Calibri"/>
                <a:cs typeface="Calibri"/>
                <a:sym typeface="Calibri"/>
              </a:rPr>
              <a:t>pour </a:t>
            </a:r>
            <a:r>
              <a:rPr lang="fr-FR" sz="1200" b="0" i="0" u="none" strike="noStrike" cap="none" dirty="0">
                <a:solidFill>
                  <a:srgbClr val="000000"/>
                </a:solidFill>
                <a:latin typeface="Calibri"/>
                <a:ea typeface="Calibri"/>
                <a:cs typeface="Calibri"/>
                <a:sym typeface="Calibri"/>
              </a:rPr>
              <a:t>le meilleur </a:t>
            </a:r>
            <a:r>
              <a:rPr lang="fr-FR" sz="1200" b="0" i="0" u="none" strike="noStrike" cap="none" dirty="0" err="1" smtClean="0">
                <a:solidFill>
                  <a:srgbClr val="000000"/>
                </a:solidFill>
                <a:latin typeface="Calibri"/>
                <a:ea typeface="Calibri"/>
                <a:cs typeface="Calibri"/>
                <a:sym typeface="Calibri"/>
              </a:rPr>
              <a:t>elevator</a:t>
            </a:r>
            <a:r>
              <a:rPr lang="fr-FR" sz="1200" b="0" i="0" u="none" strike="noStrike" cap="none" baseline="0" dirty="0" smtClean="0">
                <a:solidFill>
                  <a:srgbClr val="000000"/>
                </a:solidFill>
                <a:latin typeface="Calibri"/>
                <a:ea typeface="Calibri"/>
                <a:cs typeface="Calibri"/>
                <a:sym typeface="Calibri"/>
              </a:rPr>
              <a:t> </a:t>
            </a:r>
            <a:r>
              <a:rPr lang="fr-FR" sz="1200" b="0" i="0" u="none" strike="noStrike" cap="none" dirty="0" smtClean="0">
                <a:solidFill>
                  <a:srgbClr val="000000"/>
                </a:solidFill>
                <a:latin typeface="Calibri"/>
                <a:ea typeface="Calibri"/>
                <a:cs typeface="Calibri"/>
                <a:sym typeface="Calibri"/>
              </a:rPr>
              <a:t>pitch pourrait </a:t>
            </a:r>
            <a:r>
              <a:rPr lang="fr-FR" sz="1200" b="0" i="0" u="none" strike="noStrike" cap="none" dirty="0">
                <a:solidFill>
                  <a:srgbClr val="000000"/>
                </a:solidFill>
                <a:latin typeface="Calibri"/>
                <a:ea typeface="Calibri"/>
                <a:cs typeface="Calibri"/>
                <a:sym typeface="Calibri"/>
              </a:rPr>
              <a:t>être tenu (si vous avez un prix pour le gagnant, encore mieux!)</a:t>
            </a:r>
          </a:p>
          <a:p>
            <a:pPr marL="0" marR="0" lvl="0" indent="0" algn="l" rtl="0">
              <a:lnSpc>
                <a:spcPct val="115000"/>
              </a:lnSpc>
              <a:spcBef>
                <a:spcPts val="0"/>
              </a:spcBef>
              <a:spcAft>
                <a:spcPts val="0"/>
              </a:spcAft>
              <a:buSzPct val="25000"/>
              <a:buNone/>
            </a:pPr>
            <a:r>
              <a:rPr lang="fr-FR" sz="1200" b="0" i="0" u="none" strike="noStrike" cap="none" dirty="0">
                <a:solidFill>
                  <a:srgbClr val="000000"/>
                </a:solidFill>
                <a:latin typeface="Calibri"/>
                <a:ea typeface="Calibri"/>
                <a:cs typeface="Calibri"/>
                <a:sym typeface="Calibri"/>
              </a:rPr>
              <a:t>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La durée dépend de la taille du groupe. Si </a:t>
            </a:r>
            <a:r>
              <a:rPr lang="fr-FR" sz="1200" b="0" i="0" u="none" strike="noStrike" cap="none" dirty="0" smtClean="0">
                <a:solidFill>
                  <a:schemeClr val="dk1"/>
                </a:solidFill>
                <a:latin typeface="Calibri"/>
                <a:ea typeface="Calibri"/>
                <a:cs typeface="Calibri"/>
                <a:sym typeface="Calibri"/>
              </a:rPr>
              <a:t>c’est un grand groupe, </a:t>
            </a:r>
            <a:r>
              <a:rPr lang="fr-FR" sz="1200" b="0" i="0" u="none" strike="noStrike" cap="none" dirty="0">
                <a:solidFill>
                  <a:schemeClr val="dk1"/>
                </a:solidFill>
                <a:latin typeface="Calibri"/>
                <a:ea typeface="Calibri"/>
                <a:cs typeface="Calibri"/>
                <a:sym typeface="Calibri"/>
              </a:rPr>
              <a:t>divisez en groupes pour les présentations. Ils ont </a:t>
            </a:r>
            <a:r>
              <a:rPr lang="fr-FR" sz="1200" b="1" i="0" u="none" strike="noStrike" cap="none" dirty="0">
                <a:solidFill>
                  <a:schemeClr val="dk1"/>
                </a:solidFill>
                <a:latin typeface="Calibri"/>
                <a:ea typeface="Calibri"/>
                <a:cs typeface="Calibri"/>
                <a:sym typeface="Calibri"/>
              </a:rPr>
              <a:t>30 - 45 minutes</a:t>
            </a:r>
            <a:r>
              <a:rPr lang="fr-FR" sz="1200" b="0" i="0" u="none" strike="noStrike" cap="none" dirty="0">
                <a:solidFill>
                  <a:schemeClr val="dk1"/>
                </a:solidFill>
                <a:latin typeface="Calibri"/>
                <a:ea typeface="Calibri"/>
                <a:cs typeface="Calibri"/>
                <a:sym typeface="Calibri"/>
              </a:rPr>
              <a:t> pour cette activité.</a:t>
            </a: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fr-FR" sz="1200" b="1" i="0" u="none" strike="noStrike" cap="none" dirty="0">
                <a:solidFill>
                  <a:schemeClr val="dk1"/>
                </a:solidFill>
                <a:latin typeface="Calibri"/>
                <a:ea typeface="Calibri"/>
                <a:cs typeface="Calibri"/>
                <a:sym typeface="Calibri"/>
              </a:rPr>
              <a:t>Optionnel :</a:t>
            </a:r>
            <a:r>
              <a:rPr lang="fr-FR" sz="1200" b="0" i="0" u="none" strike="noStrike" cap="none" dirty="0">
                <a:solidFill>
                  <a:schemeClr val="dk1"/>
                </a:solidFill>
                <a:latin typeface="Calibri"/>
                <a:ea typeface="Calibri"/>
                <a:cs typeface="Calibri"/>
                <a:sym typeface="Calibri"/>
              </a:rPr>
              <a:t> Pour cette variation de l'activité, tous les participants auront l'opportunité de faire un film et de partager leur présentation de 60 secondes. Les participants feront un film de leur présentation </a:t>
            </a:r>
            <a:r>
              <a:rPr lang="fr-FR" sz="1200" b="0" i="0" u="none" strike="noStrike" cap="none" dirty="0" smtClean="0">
                <a:solidFill>
                  <a:schemeClr val="dk1"/>
                </a:solidFill>
                <a:latin typeface="Calibri"/>
                <a:ea typeface="Calibri"/>
                <a:cs typeface="Calibri"/>
                <a:sym typeface="Calibri"/>
              </a:rPr>
              <a:t>(en utilisant un </a:t>
            </a:r>
            <a:r>
              <a:rPr lang="fr-FR" sz="1200" b="0" i="0" u="none" strike="noStrike" cap="none" smtClean="0">
                <a:solidFill>
                  <a:schemeClr val="dk1"/>
                </a:solidFill>
                <a:latin typeface="Calibri"/>
                <a:ea typeface="Calibri"/>
                <a:cs typeface="Calibri"/>
                <a:sym typeface="Calibri"/>
              </a:rPr>
              <a:t>téléphone portable) </a:t>
            </a:r>
            <a:r>
              <a:rPr lang="fr-FR" sz="1200" b="0" i="0" u="none" strike="noStrike" cap="none" dirty="0">
                <a:solidFill>
                  <a:schemeClr val="dk1"/>
                </a:solidFill>
                <a:latin typeface="Calibri"/>
                <a:ea typeface="Calibri"/>
                <a:cs typeface="Calibri"/>
                <a:sym typeface="Calibri"/>
              </a:rPr>
              <a:t>et publieront </a:t>
            </a:r>
            <a:r>
              <a:rPr lang="fr-FR" sz="1200" b="0" i="0" u="none" strike="noStrike" cap="none" dirty="0" smtClean="0">
                <a:solidFill>
                  <a:schemeClr val="dk1"/>
                </a:solidFill>
                <a:latin typeface="Calibri"/>
                <a:ea typeface="Calibri"/>
                <a:cs typeface="Calibri"/>
                <a:sym typeface="Calibri"/>
              </a:rPr>
              <a:t>sur un </a:t>
            </a:r>
            <a:r>
              <a:rPr lang="fr-FR" sz="1200" b="0" i="0" u="none" strike="noStrike" cap="none" dirty="0">
                <a:solidFill>
                  <a:schemeClr val="dk1"/>
                </a:solidFill>
                <a:latin typeface="Calibri"/>
                <a:ea typeface="Calibri"/>
                <a:cs typeface="Calibri"/>
                <a:sym typeface="Calibri"/>
              </a:rPr>
              <a:t>média social de leur choix (Facebook, Twitter, LinkedIn). Une page Facebook spéciale peut être créée pour la cohorte ou un hashtag afin qu'ils puissent être trouvés avec une recherche rapide. Une fois que les élèves </a:t>
            </a:r>
            <a:r>
              <a:rPr lang="fr-FR" sz="1200" b="0" i="0" u="none" strike="noStrike" cap="none" dirty="0" smtClean="0">
                <a:solidFill>
                  <a:schemeClr val="dk1"/>
                </a:solidFill>
                <a:latin typeface="Calibri"/>
                <a:ea typeface="Calibri"/>
                <a:cs typeface="Calibri"/>
                <a:sym typeface="Calibri"/>
              </a:rPr>
              <a:t>auront publié leur vidéo, </a:t>
            </a:r>
            <a:r>
              <a:rPr lang="fr-FR" sz="1200" b="0" i="0" u="none" strike="noStrike" cap="none" dirty="0">
                <a:solidFill>
                  <a:schemeClr val="dk1"/>
                </a:solidFill>
                <a:latin typeface="Calibri"/>
                <a:ea typeface="Calibri"/>
                <a:cs typeface="Calibri"/>
                <a:sym typeface="Calibri"/>
              </a:rPr>
              <a:t>ils seront encouragés à les partager largement et à essayer d'obtenir le plus </a:t>
            </a:r>
            <a:r>
              <a:rPr lang="fr-FR" sz="1200" b="0" i="0" u="none" strike="noStrike" cap="none" dirty="0" smtClean="0">
                <a:solidFill>
                  <a:schemeClr val="dk1"/>
                </a:solidFill>
                <a:latin typeface="Calibri"/>
                <a:ea typeface="Calibri"/>
                <a:cs typeface="Calibri"/>
                <a:sym typeface="Calibri"/>
              </a:rPr>
              <a:t>de mentions « J’aime</a:t>
            </a:r>
            <a:r>
              <a:rPr lang="fr-FR" sz="1200" b="0" i="0" u="none" strike="noStrike" cap="none" baseline="0"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Tous </a:t>
            </a:r>
            <a:r>
              <a:rPr lang="fr-FR" sz="1200" b="0" i="0" u="none" strike="noStrike" cap="none" dirty="0">
                <a:solidFill>
                  <a:schemeClr val="dk1"/>
                </a:solidFill>
                <a:latin typeface="Calibri"/>
                <a:ea typeface="Calibri"/>
                <a:cs typeface="Calibri"/>
                <a:sym typeface="Calibri"/>
              </a:rPr>
              <a:t>les participants devraient être encouragés à partager leur </a:t>
            </a:r>
            <a:r>
              <a:rPr lang="fr-FR" sz="1200" b="0" i="0" u="none" strike="noStrike" cap="none" dirty="0" err="1" smtClean="0">
                <a:solidFill>
                  <a:schemeClr val="dk1"/>
                </a:solidFill>
                <a:latin typeface="Calibri"/>
                <a:ea typeface="Calibri"/>
                <a:cs typeface="Calibri"/>
                <a:sym typeface="Calibri"/>
              </a:rPr>
              <a:t>elevator</a:t>
            </a:r>
            <a:r>
              <a:rPr lang="fr-FR" sz="1200" b="0" i="0" u="none" strike="noStrike" cap="none" baseline="0" dirty="0" smtClean="0">
                <a:solidFill>
                  <a:schemeClr val="dk1"/>
                </a:solidFill>
                <a:latin typeface="Calibri"/>
                <a:ea typeface="Calibri"/>
                <a:cs typeface="Calibri"/>
                <a:sym typeface="Calibri"/>
              </a:rPr>
              <a:t> pitch </a:t>
            </a:r>
            <a:r>
              <a:rPr lang="fr-FR" sz="1200" b="0" i="0" u="none" strike="noStrike" cap="none" dirty="0" smtClean="0">
                <a:solidFill>
                  <a:schemeClr val="dk1"/>
                </a:solidFill>
                <a:latin typeface="Calibri"/>
                <a:ea typeface="Calibri"/>
                <a:cs typeface="Calibri"/>
                <a:sym typeface="Calibri"/>
              </a:rPr>
              <a:t>dans </a:t>
            </a:r>
            <a:r>
              <a:rPr lang="fr-FR" sz="1200" b="0" i="0" u="none" strike="noStrike" cap="none" dirty="0">
                <a:solidFill>
                  <a:schemeClr val="dk1"/>
                </a:solidFill>
                <a:latin typeface="Calibri"/>
                <a:ea typeface="Calibri"/>
                <a:cs typeface="Calibri"/>
                <a:sym typeface="Calibri"/>
              </a:rPr>
              <a:t>un contexte réel. L'expérience peut être discutée lors d'une session supplémentaire en personne.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25" name="Shape 12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13</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8653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Encourager les élèves à pratiquer leur présentation et à préparer différentes versions pour diverses situations.</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Demandez s'il y a des questions.</a:t>
            </a:r>
          </a:p>
        </p:txBody>
      </p:sp>
      <p:sp>
        <p:nvSpPr>
          <p:cNvPr id="133" name="Shape 1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14</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1872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Demandez s'il y a des questions.</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95174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1962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 name="Shape 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2698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 name="Shape 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9" name="Shape 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8273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 name="Shape 5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Expliquer que on ne sait jamais où ou quand on peut rencontrer un contact potentiel…. En avion, dans une file d’attente, en pause-café lors d'une conférence……dans un ascenseur, où l' « </a:t>
            </a:r>
            <a:r>
              <a:rPr lang="fr-FR" sz="1200" b="0" i="0" u="none" strike="noStrike" cap="none" dirty="0" err="1">
                <a:solidFill>
                  <a:schemeClr val="dk1"/>
                </a:solidFill>
                <a:latin typeface="Calibri"/>
                <a:ea typeface="Calibri"/>
                <a:cs typeface="Calibri"/>
                <a:sym typeface="Calibri"/>
              </a:rPr>
              <a:t>Elevator</a:t>
            </a:r>
            <a:r>
              <a:rPr lang="fr-FR" sz="1200" b="0" i="0" u="none" strike="noStrike" cap="none" dirty="0">
                <a:solidFill>
                  <a:schemeClr val="dk1"/>
                </a:solidFill>
                <a:latin typeface="Calibri"/>
                <a:ea typeface="Calibri"/>
                <a:cs typeface="Calibri"/>
                <a:sym typeface="Calibri"/>
              </a:rPr>
              <a:t> Pitch » prend son nom.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Expliquer que il est conseillé d’être toujours prêt </a:t>
            </a:r>
            <a:r>
              <a:rPr lang="fr-FR" sz="1200" b="0" i="0" u="none" strike="noStrike" cap="none" dirty="0" smtClean="0">
                <a:solidFill>
                  <a:schemeClr val="dk1"/>
                </a:solidFill>
                <a:latin typeface="Calibri"/>
                <a:ea typeface="Calibri"/>
                <a:cs typeface="Calibri"/>
                <a:sym typeface="Calibri"/>
              </a:rPr>
              <a:t>à se </a:t>
            </a:r>
            <a:r>
              <a:rPr lang="fr-FR" sz="1200" b="0" i="0" u="none" strike="noStrike" cap="none" dirty="0">
                <a:solidFill>
                  <a:schemeClr val="dk1"/>
                </a:solidFill>
                <a:latin typeface="Calibri"/>
                <a:ea typeface="Calibri"/>
                <a:cs typeface="Calibri"/>
                <a:sym typeface="Calibri"/>
              </a:rPr>
              <a:t>présenter en quelques mots.</a:t>
            </a:r>
          </a:p>
        </p:txBody>
      </p:sp>
      <p:sp>
        <p:nvSpPr>
          <p:cNvPr id="57" name="Shape 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4</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5331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SzPct val="25000"/>
              <a:buNone/>
            </a:pPr>
            <a:r>
              <a:rPr lang="fr-FR" sz="1200" b="0" i="0" u="none" strike="noStrike" cap="none" dirty="0">
                <a:solidFill>
                  <a:srgbClr val="000000"/>
                </a:solidFill>
                <a:latin typeface="Calibri"/>
                <a:ea typeface="Calibri"/>
                <a:cs typeface="Calibri"/>
                <a:sym typeface="Calibri"/>
              </a:rPr>
              <a:t>Expliquer que le « </a:t>
            </a:r>
            <a:r>
              <a:rPr lang="fr-FR" sz="1200" b="0" i="0" u="none" strike="noStrike" cap="none" dirty="0" err="1">
                <a:solidFill>
                  <a:srgbClr val="000000"/>
                </a:solidFill>
                <a:latin typeface="Calibri"/>
                <a:ea typeface="Calibri"/>
                <a:cs typeface="Calibri"/>
                <a:sym typeface="Calibri"/>
              </a:rPr>
              <a:t>Elevator</a:t>
            </a:r>
            <a:r>
              <a:rPr lang="fr-FR" sz="1200" b="0" i="0" u="none" strike="noStrike" cap="none" dirty="0">
                <a:solidFill>
                  <a:srgbClr val="000000"/>
                </a:solidFill>
                <a:latin typeface="Calibri"/>
                <a:ea typeface="Calibri"/>
                <a:cs typeface="Calibri"/>
                <a:sym typeface="Calibri"/>
              </a:rPr>
              <a:t> Pitch » est un résumé en quelques secondes, un mini-présentation pour attirer l'attention de quelqu'un. C'est l'hameçon qui permet à un employeur potentiel </a:t>
            </a:r>
            <a:r>
              <a:rPr lang="fr-FR" sz="1200" b="0" i="0" u="none" strike="noStrike" cap="none" dirty="0" smtClean="0">
                <a:solidFill>
                  <a:srgbClr val="000000"/>
                </a:solidFill>
                <a:latin typeface="Calibri"/>
                <a:ea typeface="Calibri"/>
                <a:cs typeface="Calibri"/>
                <a:sym typeface="Calibri"/>
              </a:rPr>
              <a:t>d’en </a:t>
            </a:r>
            <a:r>
              <a:rPr lang="fr-FR" sz="1200" b="0" i="0" u="none" strike="noStrike" cap="none" dirty="0">
                <a:solidFill>
                  <a:srgbClr val="000000"/>
                </a:solidFill>
                <a:latin typeface="Calibri"/>
                <a:ea typeface="Calibri"/>
                <a:cs typeface="Calibri"/>
                <a:sym typeface="Calibri"/>
              </a:rPr>
              <a:t>savoir plus à propos de vous. </a:t>
            </a:r>
          </a:p>
          <a:p>
            <a:pPr marL="0" marR="0" lvl="0" indent="0" algn="l" rtl="0">
              <a:lnSpc>
                <a:spcPct val="115000"/>
              </a:lnSpc>
              <a:spcBef>
                <a:spcPts val="1000"/>
              </a:spcBef>
              <a:spcAft>
                <a:spcPts val="0"/>
              </a:spcAft>
              <a:buSzPct val="25000"/>
              <a:buNone/>
            </a:pPr>
            <a:endParaRPr sz="1200" b="0" i="0" u="none" strike="noStrike" cap="none" dirty="0">
              <a:solidFill>
                <a:srgbClr val="000000"/>
              </a:solidFill>
              <a:latin typeface="Calibri"/>
              <a:ea typeface="Calibri"/>
              <a:cs typeface="Calibri"/>
              <a:sym typeface="Calibri"/>
            </a:endParaRPr>
          </a:p>
          <a:p>
            <a:pPr marL="342900" marR="0" lvl="0" indent="-342900" algn="l" rtl="0">
              <a:lnSpc>
                <a:spcPct val="115000"/>
              </a:lnSpc>
              <a:spcBef>
                <a:spcPts val="1000"/>
              </a:spcBef>
              <a:spcAft>
                <a:spcPts val="0"/>
              </a:spcAft>
              <a:buClr>
                <a:srgbClr val="000000"/>
              </a:buClr>
              <a:buSzPct val="100000"/>
              <a:buFont typeface="Noto Sans Symbols"/>
              <a:buChar char="∙"/>
            </a:pPr>
            <a:r>
              <a:rPr lang="fr-FR" sz="1200" b="0" i="0" u="none" strike="noStrike" cap="none" dirty="0">
                <a:solidFill>
                  <a:srgbClr val="000000"/>
                </a:solidFill>
                <a:latin typeface="Calibri"/>
                <a:ea typeface="Calibri"/>
                <a:cs typeface="Calibri"/>
                <a:sym typeface="Calibri"/>
              </a:rPr>
              <a:t>C’est un bref message clair et «commercial» à votre sujet</a:t>
            </a:r>
          </a:p>
          <a:p>
            <a:pPr marL="342900" marR="0" lvl="0" indent="-342900" algn="l" rtl="0">
              <a:lnSpc>
                <a:spcPct val="115000"/>
              </a:lnSpc>
              <a:spcBef>
                <a:spcPts val="0"/>
              </a:spcBef>
              <a:spcAft>
                <a:spcPts val="0"/>
              </a:spcAft>
              <a:buClr>
                <a:srgbClr val="000000"/>
              </a:buClr>
              <a:buSzPct val="100000"/>
              <a:buFont typeface="Noto Sans Symbols"/>
              <a:buChar char="∙"/>
            </a:pPr>
            <a:r>
              <a:rPr lang="fr-FR" sz="1200" b="0" i="0" u="none" strike="noStrike" cap="none" dirty="0">
                <a:solidFill>
                  <a:srgbClr val="000000"/>
                </a:solidFill>
                <a:latin typeface="Calibri"/>
                <a:ea typeface="Calibri"/>
                <a:cs typeface="Calibri"/>
                <a:sym typeface="Calibri"/>
              </a:rPr>
              <a:t>Il communique qui vous êtes, ce que vous recherchez et comment vous pouvez être utile à une entreprise</a:t>
            </a:r>
          </a:p>
          <a:p>
            <a:pPr marL="342900" marR="0" lvl="0" indent="-342900" algn="l" rtl="0">
              <a:lnSpc>
                <a:spcPct val="115000"/>
              </a:lnSpc>
              <a:spcBef>
                <a:spcPts val="0"/>
              </a:spcBef>
              <a:spcAft>
                <a:spcPts val="0"/>
              </a:spcAft>
              <a:buClr>
                <a:srgbClr val="000000"/>
              </a:buClr>
              <a:buSzPct val="100000"/>
              <a:buFont typeface="Noto Sans Symbols"/>
              <a:buChar char="∙"/>
            </a:pPr>
            <a:r>
              <a:rPr lang="fr-FR" sz="1200" b="0" i="0" u="none" strike="noStrike" cap="none" dirty="0">
                <a:solidFill>
                  <a:srgbClr val="000000"/>
                </a:solidFill>
                <a:latin typeface="Calibri"/>
                <a:ea typeface="Calibri"/>
                <a:cs typeface="Calibri"/>
                <a:sym typeface="Calibri"/>
              </a:rPr>
              <a:t>Il dure généralement environ 30 - 60 secondes : Un chercheur d’emploi doit savoir se présenter rapidement</a:t>
            </a:r>
          </a:p>
          <a:p>
            <a:pPr marL="0" marR="0" lvl="0" indent="0" algn="l" rtl="0">
              <a:spcBef>
                <a:spcPts val="1000"/>
              </a:spcBef>
              <a:buSzPct val="25000"/>
              <a:buNone/>
            </a:pPr>
            <a:endParaRPr sz="1200" b="0" i="0" u="none" strike="noStrike" cap="none" dirty="0">
              <a:solidFill>
                <a:schemeClr val="dk1"/>
              </a:solidFill>
              <a:latin typeface="Calibri"/>
              <a:ea typeface="Calibri"/>
              <a:cs typeface="Calibri"/>
              <a:sym typeface="Calibri"/>
            </a:endParaRPr>
          </a:p>
        </p:txBody>
      </p:sp>
      <p:sp>
        <p:nvSpPr>
          <p:cNvPr id="67" name="Shape 6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5</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2692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Expliquez qu'il est particulièrement important pour les </a:t>
            </a:r>
            <a:r>
              <a:rPr lang="fr-FR" sz="1200" b="0" i="0" u="none" strike="noStrike" cap="none" dirty="0" smtClean="0">
                <a:solidFill>
                  <a:schemeClr val="dk1"/>
                </a:solidFill>
                <a:latin typeface="Calibri"/>
                <a:ea typeface="Calibri"/>
                <a:cs typeface="Calibri"/>
                <a:sym typeface="Calibri"/>
              </a:rPr>
              <a:t>salons d’emploi </a:t>
            </a:r>
            <a:r>
              <a:rPr lang="fr-FR" sz="1200" b="0" i="0" u="none" strike="noStrike" cap="none" dirty="0">
                <a:solidFill>
                  <a:schemeClr val="dk1"/>
                </a:solidFill>
                <a:latin typeface="Calibri"/>
                <a:ea typeface="Calibri"/>
                <a:cs typeface="Calibri"/>
                <a:sym typeface="Calibri"/>
              </a:rPr>
              <a:t>où vous pouvez utiliser votre discours pour vous présenter aux employeurs.</a:t>
            </a:r>
          </a:p>
        </p:txBody>
      </p:sp>
      <p:sp>
        <p:nvSpPr>
          <p:cNvPr id="74" name="Shape 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6</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4398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Présentez les </a:t>
            </a:r>
            <a:r>
              <a:rPr lang="fr-FR" sz="1200" b="0" i="0" u="none" strike="noStrike" cap="none" dirty="0" smtClean="0">
                <a:solidFill>
                  <a:schemeClr val="dk1"/>
                </a:solidFill>
                <a:latin typeface="Calibri"/>
                <a:ea typeface="Calibri"/>
                <a:cs typeface="Calibri"/>
                <a:sym typeface="Calibri"/>
              </a:rPr>
              <a:t>composantes </a:t>
            </a:r>
            <a:r>
              <a:rPr lang="fr-FR" sz="1200" b="0" i="0" u="none" strike="noStrike" cap="none" dirty="0">
                <a:solidFill>
                  <a:schemeClr val="dk1"/>
                </a:solidFill>
                <a:latin typeface="Calibri"/>
                <a:ea typeface="Calibri"/>
                <a:cs typeface="Calibri"/>
                <a:sym typeface="Calibri"/>
              </a:rPr>
              <a:t>clés </a:t>
            </a:r>
            <a:r>
              <a:rPr lang="fr-FR" sz="1200" b="0" i="0" u="none" strike="noStrike" cap="none" dirty="0" smtClean="0">
                <a:solidFill>
                  <a:schemeClr val="dk1"/>
                </a:solidFill>
                <a:latin typeface="Calibri"/>
                <a:ea typeface="Calibri"/>
                <a:cs typeface="Calibri"/>
                <a:sym typeface="Calibri"/>
              </a:rPr>
              <a:t>d'un </a:t>
            </a:r>
            <a:r>
              <a:rPr lang="fr-FR" sz="1200" b="0" i="0" u="none" strike="noStrike" cap="none" dirty="0">
                <a:solidFill>
                  <a:schemeClr val="dk1"/>
                </a:solidFill>
                <a:latin typeface="Calibri"/>
                <a:ea typeface="Calibri"/>
                <a:cs typeface="Calibri"/>
                <a:sym typeface="Calibri"/>
              </a:rPr>
              <a:t>« </a:t>
            </a:r>
            <a:r>
              <a:rPr lang="fr-FR" sz="1200" b="0" i="0" u="none" strike="noStrike" cap="none" dirty="0" err="1">
                <a:solidFill>
                  <a:schemeClr val="dk1"/>
                </a:solidFill>
                <a:latin typeface="Calibri"/>
                <a:ea typeface="Calibri"/>
                <a:cs typeface="Calibri"/>
                <a:sym typeface="Calibri"/>
              </a:rPr>
              <a:t>Elevator</a:t>
            </a:r>
            <a:r>
              <a:rPr lang="fr-FR" sz="1200" b="0" i="0" u="none" strike="noStrike" cap="none" dirty="0">
                <a:solidFill>
                  <a:schemeClr val="dk1"/>
                </a:solidFill>
                <a:latin typeface="Calibri"/>
                <a:ea typeface="Calibri"/>
                <a:cs typeface="Calibri"/>
                <a:sym typeface="Calibri"/>
              </a:rPr>
              <a:t> Pitch »</a:t>
            </a:r>
          </a:p>
        </p:txBody>
      </p:sp>
      <p:sp>
        <p:nvSpPr>
          <p:cNvPr id="83" name="Shape 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7</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3808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Expliquez que les étudiants vont créer leur propre présentation et le présenter </a:t>
            </a:r>
            <a:r>
              <a:rPr lang="fr-FR" sz="1200" b="0" i="0" u="none" strike="noStrike" cap="none" dirty="0" smtClean="0">
                <a:solidFill>
                  <a:schemeClr val="dk1"/>
                </a:solidFill>
                <a:latin typeface="Calibri"/>
                <a:ea typeface="Calibri"/>
                <a:cs typeface="Calibri"/>
                <a:sym typeface="Calibri"/>
              </a:rPr>
              <a:t>au groupe </a:t>
            </a:r>
            <a:r>
              <a:rPr lang="fr-FR" sz="1200" b="0" i="0" u="none" strike="noStrike" cap="none" dirty="0">
                <a:solidFill>
                  <a:schemeClr val="dk1"/>
                </a:solidFill>
                <a:latin typeface="Calibri"/>
                <a:ea typeface="Calibri"/>
                <a:cs typeface="Calibri"/>
                <a:sym typeface="Calibri"/>
              </a:rPr>
              <a:t>et qu'ils le feront en trois étapes.  Dans la première étape, ils identifieront ce qu'ils veulent dire; Dans la deuxième étape, ils affinent leur présentation; Et à la troisième étape, ils présenteront à la classe. </a:t>
            </a:r>
            <a:r>
              <a:rPr lang="fr-FR" sz="1200" dirty="0" smtClean="0">
                <a:effectLst/>
                <a:latin typeface="Calibri"/>
                <a:ea typeface="Calibri"/>
              </a:rPr>
              <a:t>Rassurez les étudiants : c'est un espace amical et idéal pour apprendre à communiquer en public.</a:t>
            </a:r>
            <a:endParaRPr lang="fr-FR" sz="1200" b="0" i="0" u="none" strike="noStrike" cap="none" dirty="0">
              <a:solidFill>
                <a:schemeClr val="dk1"/>
              </a:solidFill>
              <a:latin typeface="Calibri"/>
              <a:ea typeface="Calibri"/>
              <a:cs typeface="Calibri"/>
              <a:sym typeface="Calibri"/>
            </a:endParaRPr>
          </a:p>
        </p:txBody>
      </p:sp>
      <p:sp>
        <p:nvSpPr>
          <p:cNvPr id="105" name="Shape 1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8</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0090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1" i="0" u="none" strike="noStrike" cap="none" dirty="0">
                <a:solidFill>
                  <a:schemeClr val="dk1"/>
                </a:solidFill>
                <a:latin typeface="Calibri"/>
                <a:ea typeface="Calibri"/>
                <a:cs typeface="Calibri"/>
                <a:sym typeface="Calibri"/>
              </a:rPr>
              <a:t>ÉTAPE 1.</a:t>
            </a:r>
            <a:r>
              <a:rPr lang="fr-FR" sz="1200" b="0" i="0" u="none" strike="noStrike" cap="none" dirty="0">
                <a:solidFill>
                  <a:schemeClr val="dk1"/>
                </a:solidFill>
                <a:latin typeface="Calibri"/>
                <a:ea typeface="Calibri"/>
                <a:cs typeface="Calibri"/>
                <a:sym typeface="Calibri"/>
              </a:rPr>
              <a:t> Demander aux étudiants </a:t>
            </a:r>
            <a:r>
              <a:rPr lang="fr-FR" sz="1200" b="0" i="0" u="none" strike="noStrike" cap="none" dirty="0" smtClean="0">
                <a:solidFill>
                  <a:schemeClr val="dk1"/>
                </a:solidFill>
                <a:latin typeface="Calibri"/>
                <a:ea typeface="Calibri"/>
                <a:cs typeface="Calibri"/>
                <a:sym typeface="Calibri"/>
              </a:rPr>
              <a:t>de répondre </a:t>
            </a:r>
            <a:r>
              <a:rPr lang="fr-FR" sz="1200" b="0" i="0" u="none" strike="noStrike" cap="none" dirty="0">
                <a:solidFill>
                  <a:schemeClr val="dk1"/>
                </a:solidFill>
                <a:latin typeface="Calibri"/>
                <a:ea typeface="Calibri"/>
                <a:cs typeface="Calibri"/>
                <a:sym typeface="Calibri"/>
              </a:rPr>
              <a:t>aux questions suivantes pour rédiger une phrase courte percutante. À ce stade, leurs réponses n'ont pas besoin d'être limitées en longueur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Qui suis-je? (Présentez-vous)</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Quel est mon cursus universitaire?</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Qu’est-ce que j’ai fait jusqu'à présent?</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Qu’est-ce qui me différencie des autres candidats?</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Quelles sont mes compétences les plus solides?</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Quels avantages les employeurs peuvent-ils tirer de mes compétences?</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Ils ont </a:t>
            </a:r>
            <a:r>
              <a:rPr lang="fr-FR" sz="1200" b="1" i="0" u="none" strike="noStrike" cap="none" dirty="0">
                <a:solidFill>
                  <a:schemeClr val="dk1"/>
                </a:solidFill>
                <a:latin typeface="Calibri"/>
                <a:ea typeface="Calibri"/>
                <a:cs typeface="Calibri"/>
                <a:sym typeface="Calibri"/>
              </a:rPr>
              <a:t>15 minutes</a:t>
            </a:r>
            <a:r>
              <a:rPr lang="fr-FR" sz="1200" b="0" i="0" u="none" strike="noStrike" cap="none" dirty="0">
                <a:solidFill>
                  <a:schemeClr val="dk1"/>
                </a:solidFill>
                <a:latin typeface="Calibri"/>
                <a:ea typeface="Calibri"/>
                <a:cs typeface="Calibri"/>
                <a:sym typeface="Calibri"/>
              </a:rPr>
              <a:t> pour cette activité. Ils peuvent discuter de leurs réponses avec d'autres personnes s'ils </a:t>
            </a:r>
            <a:r>
              <a:rPr lang="fr-FR" sz="1200" b="0" i="0" u="none" strike="noStrike" cap="none" dirty="0" smtClean="0">
                <a:solidFill>
                  <a:schemeClr val="dk1"/>
                </a:solidFill>
                <a:latin typeface="Calibri"/>
                <a:ea typeface="Calibri"/>
                <a:cs typeface="Calibri"/>
                <a:sym typeface="Calibri"/>
              </a:rPr>
              <a:t>le souhaitent</a:t>
            </a:r>
            <a:r>
              <a:rPr lang="fr-FR" sz="1200" b="0" i="0" u="none" strike="noStrike" cap="none" dirty="0">
                <a:solidFill>
                  <a:schemeClr val="dk1"/>
                </a:solidFill>
                <a:latin typeface="Calibri"/>
                <a:ea typeface="Calibri"/>
                <a:cs typeface="Calibri"/>
                <a:sym typeface="Calibri"/>
              </a:rPr>
              <a:t>. Tandis que les étudiants </a:t>
            </a:r>
            <a:r>
              <a:rPr lang="fr-FR" sz="1200" b="0" i="0" u="none" strike="noStrike" cap="none" dirty="0" smtClean="0">
                <a:solidFill>
                  <a:schemeClr val="dk1"/>
                </a:solidFill>
                <a:latin typeface="Calibri"/>
                <a:ea typeface="Calibri"/>
                <a:cs typeface="Calibri"/>
                <a:sym typeface="Calibri"/>
              </a:rPr>
              <a:t>travaillent, circulez </a:t>
            </a:r>
            <a:r>
              <a:rPr lang="fr-FR" sz="1200" b="0" i="0" u="none" strike="noStrike" cap="none" dirty="0">
                <a:solidFill>
                  <a:schemeClr val="dk1"/>
                </a:solidFill>
                <a:latin typeface="Calibri"/>
                <a:ea typeface="Calibri"/>
                <a:cs typeface="Calibri"/>
                <a:sym typeface="Calibri"/>
              </a:rPr>
              <a:t>autour de la salle en vérifiant que les élèves sont en mission et répondent aux questions.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11" name="Shape 1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9</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9830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Empty Cover">
    <p:spTree>
      <p:nvGrpSpPr>
        <p:cNvPr id="1"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ontent 1">
    <p:spTree>
      <p:nvGrpSpPr>
        <p:cNvPr id="1" name="Shape 1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ack cover empty">
    <p:spTree>
      <p:nvGrpSpPr>
        <p:cNvPr id="1" name="Shape 2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background-01.jpg"/>
          <p:cNvPicPr preferRelativeResize="0"/>
          <p:nvPr/>
        </p:nvPicPr>
        <p:blipFill rotWithShape="1">
          <a:blip r:embed="rId3">
            <a:alphaModFix/>
          </a:blip>
          <a:srcRect/>
          <a:stretch/>
        </p:blipFill>
        <p:spPr>
          <a:xfrm>
            <a:off x="0" y="433150"/>
            <a:ext cx="9144000" cy="6472475"/>
          </a:xfrm>
          <a:prstGeom prst="rect">
            <a:avLst/>
          </a:prstGeom>
          <a:noFill/>
          <a:ln>
            <a:noFill/>
          </a:ln>
        </p:spPr>
      </p:pic>
      <p:pic>
        <p:nvPicPr>
          <p:cNvPr id="11" name="Shape 11"/>
          <p:cNvPicPr preferRelativeResize="0"/>
          <p:nvPr/>
        </p:nvPicPr>
        <p:blipFill rotWithShape="1">
          <a:blip r:embed="rId4">
            <a:alphaModFix/>
          </a:blip>
          <a:srcRect/>
          <a:stretch/>
        </p:blipFill>
        <p:spPr>
          <a:xfrm>
            <a:off x="-25400" y="0"/>
            <a:ext cx="9194801" cy="1090725"/>
          </a:xfrm>
          <a:prstGeom prst="rect">
            <a:avLst/>
          </a:prstGeom>
          <a:noFill/>
          <a:ln>
            <a:noFill/>
          </a:ln>
        </p:spPr>
      </p:pic>
      <p:pic>
        <p:nvPicPr>
          <p:cNvPr id="12" name="Shape 12"/>
          <p:cNvPicPr preferRelativeResize="0"/>
          <p:nvPr/>
        </p:nvPicPr>
        <p:blipFill rotWithShape="1">
          <a:blip r:embed="rId5">
            <a:alphaModFix/>
          </a:blip>
          <a:srcRect/>
          <a:stretch/>
        </p:blipFill>
        <p:spPr>
          <a:xfrm>
            <a:off x="303645" y="317500"/>
            <a:ext cx="8536708" cy="43965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pic>
        <p:nvPicPr>
          <p:cNvPr id="15" name="Shape 15" descr="background-02.jpg"/>
          <p:cNvPicPr preferRelativeResize="0"/>
          <p:nvPr/>
        </p:nvPicPr>
        <p:blipFill rotWithShape="1">
          <a:blip r:embed="rId3">
            <a:alphaModFix/>
          </a:blip>
          <a:srcRect/>
          <a:stretch/>
        </p:blipFill>
        <p:spPr>
          <a:xfrm>
            <a:off x="0" y="0"/>
            <a:ext cx="9144000" cy="6472475"/>
          </a:xfrm>
          <a:prstGeom prst="rect">
            <a:avLst/>
          </a:prstGeom>
          <a:noFill/>
          <a:ln>
            <a:noFill/>
          </a:ln>
        </p:spPr>
      </p:pic>
      <p:pic>
        <p:nvPicPr>
          <p:cNvPr id="16" name="Shape 16"/>
          <p:cNvPicPr preferRelativeResize="0"/>
          <p:nvPr/>
        </p:nvPicPr>
        <p:blipFill rotWithShape="1">
          <a:blip r:embed="rId4">
            <a:alphaModFix/>
          </a:blip>
          <a:srcRect/>
          <a:stretch/>
        </p:blipFill>
        <p:spPr>
          <a:xfrm>
            <a:off x="393700" y="6368469"/>
            <a:ext cx="8420099" cy="282932"/>
          </a:xfrm>
          <a:prstGeom prst="rect">
            <a:avLst/>
          </a:prstGeom>
          <a:noFill/>
          <a:ln>
            <a:noFill/>
          </a:ln>
        </p:spPr>
      </p:pic>
      <p:pic>
        <p:nvPicPr>
          <p:cNvPr id="17" name="Shape 17"/>
          <p:cNvPicPr preferRelativeResize="0"/>
          <p:nvPr/>
        </p:nvPicPr>
        <p:blipFill rotWithShape="1">
          <a:blip r:embed="rId5">
            <a:alphaModFix/>
          </a:blip>
          <a:srcRect/>
          <a:stretch/>
        </p:blipFill>
        <p:spPr>
          <a:xfrm>
            <a:off x="0" y="6130335"/>
            <a:ext cx="9144000" cy="4343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pic>
        <p:nvPicPr>
          <p:cNvPr id="20" name="Shape 20" descr="background-01.jpg"/>
          <p:cNvPicPr preferRelativeResize="0"/>
          <p:nvPr/>
        </p:nvPicPr>
        <p:blipFill rotWithShape="1">
          <a:blip r:embed="rId3">
            <a:alphaModFix/>
          </a:blip>
          <a:srcRect/>
          <a:stretch/>
        </p:blipFill>
        <p:spPr>
          <a:xfrm>
            <a:off x="0" y="0"/>
            <a:ext cx="9144000" cy="6472475"/>
          </a:xfrm>
          <a:prstGeom prst="rect">
            <a:avLst/>
          </a:prstGeom>
          <a:noFill/>
          <a:ln>
            <a:noFill/>
          </a:ln>
        </p:spPr>
      </p:pic>
      <p:pic>
        <p:nvPicPr>
          <p:cNvPr id="21" name="Shape 21"/>
          <p:cNvPicPr preferRelativeResize="0"/>
          <p:nvPr/>
        </p:nvPicPr>
        <p:blipFill rotWithShape="1">
          <a:blip r:embed="rId4">
            <a:alphaModFix/>
          </a:blip>
          <a:srcRect/>
          <a:stretch/>
        </p:blipFill>
        <p:spPr>
          <a:xfrm rot="10800000">
            <a:off x="-25400" y="5767274"/>
            <a:ext cx="9194801" cy="1090725"/>
          </a:xfrm>
          <a:prstGeom prst="rect">
            <a:avLst/>
          </a:prstGeom>
          <a:noFill/>
          <a:ln>
            <a:noFill/>
          </a:ln>
        </p:spPr>
      </p:pic>
      <p:pic>
        <p:nvPicPr>
          <p:cNvPr id="22" name="Shape 22"/>
          <p:cNvPicPr preferRelativeResize="0"/>
          <p:nvPr/>
        </p:nvPicPr>
        <p:blipFill rotWithShape="1">
          <a:blip r:embed="rId5">
            <a:alphaModFix/>
          </a:blip>
          <a:srcRect/>
          <a:stretch/>
        </p:blipFill>
        <p:spPr>
          <a:xfrm>
            <a:off x="361950" y="6206839"/>
            <a:ext cx="8420099" cy="282932"/>
          </a:xfrm>
          <a:prstGeom prst="rect">
            <a:avLst/>
          </a:prstGeom>
          <a:noFill/>
          <a:ln>
            <a:noFill/>
          </a:ln>
        </p:spPr>
      </p:pic>
      <p:sp>
        <p:nvSpPr>
          <p:cNvPr id="23" name="Shape 23"/>
          <p:cNvSpPr txBox="1"/>
          <p:nvPr/>
        </p:nvSpPr>
        <p:spPr>
          <a:xfrm>
            <a:off x="11731625" y="3905250"/>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 name="Titre 15"/>
          <p:cNvSpPr txBox="1">
            <a:spLocks/>
          </p:cNvSpPr>
          <p:nvPr/>
        </p:nvSpPr>
        <p:spPr>
          <a:xfrm>
            <a:off x="590554" y="1909763"/>
            <a:ext cx="7340600" cy="649287"/>
          </a:xfrm>
          <a:prstGeom prst="rect">
            <a:avLst/>
          </a:prstGeom>
        </p:spPr>
        <p:txBody>
          <a:bodyPr>
            <a:normAutofit fontScale="92500" lnSpcReduction="20000"/>
          </a:bodyPr>
          <a:lstStyle>
            <a:lvl1pPr algn="l" defTabSz="457200" rtl="0" eaLnBrk="1" latinLnBrk="0" hangingPunct="1">
              <a:spcBef>
                <a:spcPct val="0"/>
              </a:spcBef>
              <a:buNone/>
              <a:defRPr sz="2400" kern="1200" cap="all">
                <a:solidFill>
                  <a:srgbClr val="FFFFFF"/>
                </a:solidFill>
                <a:latin typeface="+mj-lt"/>
                <a:ea typeface="+mj-ea"/>
                <a:cs typeface="+mj-cs"/>
              </a:defRPr>
            </a:lvl1pPr>
          </a:lstStyle>
          <a:p>
            <a:pPr fontAlgn="auto">
              <a:spcAft>
                <a:spcPts val="0"/>
              </a:spcAft>
              <a:defRPr/>
            </a:pPr>
            <a:r>
              <a:rPr lang="fr-FR" dirty="0">
                <a:latin typeface="Gill Sans" panose="020B0604020202020204" charset="0"/>
              </a:rPr>
              <a:t>FORMATION INITIALE DES CONSEILLERS ET DES MANAGERS DE CAREER CENTER </a:t>
            </a:r>
            <a:endParaRPr lang="fr-FR" dirty="0" smtClean="0">
              <a:latin typeface="Gill Sans" panose="020B0604020202020204" charset="0"/>
            </a:endParaRPr>
          </a:p>
          <a:p>
            <a:pPr fontAlgn="auto">
              <a:spcAft>
                <a:spcPts val="0"/>
              </a:spcAft>
              <a:defRPr/>
            </a:pPr>
            <a:endParaRPr lang="fr-FR" dirty="0">
              <a:latin typeface="Gill Sans" panose="020B0604020202020204" charset="0"/>
            </a:endParaRPr>
          </a:p>
        </p:txBody>
      </p:sp>
      <p:sp>
        <p:nvSpPr>
          <p:cNvPr id="4" name="Titre 15"/>
          <p:cNvSpPr txBox="1">
            <a:spLocks/>
          </p:cNvSpPr>
          <p:nvPr/>
        </p:nvSpPr>
        <p:spPr>
          <a:xfrm>
            <a:off x="577516" y="3171908"/>
            <a:ext cx="8101263" cy="884237"/>
          </a:xfrm>
          <a:prstGeom prst="rect">
            <a:avLst/>
          </a:prstGeom>
        </p:spPr>
        <p:txBody>
          <a:bodyPr anchor="ctr"/>
          <a:lstStyle>
            <a:lvl1pPr algn="l" defTabSz="457200" rtl="0" eaLnBrk="1" latinLnBrk="0" hangingPunct="1">
              <a:spcBef>
                <a:spcPct val="0"/>
              </a:spcBef>
              <a:buNone/>
              <a:defRPr sz="2400" kern="1200" cap="all">
                <a:solidFill>
                  <a:srgbClr val="FFFFFF"/>
                </a:solidFill>
                <a:latin typeface="+mj-lt"/>
                <a:ea typeface="+mj-ea"/>
                <a:cs typeface="+mj-cs"/>
              </a:defRPr>
            </a:lvl1pPr>
          </a:lstStyle>
          <a:p>
            <a:pPr fontAlgn="auto">
              <a:lnSpc>
                <a:spcPct val="110000"/>
              </a:lnSpc>
              <a:spcAft>
                <a:spcPts val="0"/>
              </a:spcAft>
              <a:defRPr/>
            </a:pPr>
            <a:endParaRPr lang="fr-FR" sz="1600" dirty="0" smtClean="0">
              <a:solidFill>
                <a:schemeClr val="bg1"/>
              </a:solidFill>
              <a:latin typeface="Gill Sans" panose="020B0604020202020204" charset="0"/>
            </a:endParaRPr>
          </a:p>
          <a:p>
            <a:pPr fontAlgn="auto">
              <a:lnSpc>
                <a:spcPct val="110000"/>
              </a:lnSpc>
              <a:spcAft>
                <a:spcPts val="0"/>
              </a:spcAft>
              <a:defRPr/>
            </a:pPr>
            <a:endParaRPr lang="fr-FR" sz="1600" dirty="0">
              <a:solidFill>
                <a:schemeClr val="bg1"/>
              </a:solidFill>
              <a:latin typeface="Gill Sans" panose="020B0604020202020204" charset="0"/>
            </a:endParaRPr>
          </a:p>
          <a:p>
            <a:pPr fontAlgn="auto">
              <a:lnSpc>
                <a:spcPct val="110000"/>
              </a:lnSpc>
              <a:spcAft>
                <a:spcPts val="0"/>
              </a:spcAft>
              <a:defRPr/>
            </a:pPr>
            <a:endParaRPr lang="fr-FR" sz="1600" dirty="0" smtClean="0">
              <a:solidFill>
                <a:schemeClr val="bg1"/>
              </a:solidFill>
              <a:latin typeface="Gill Sans" panose="020B0604020202020204" charset="0"/>
            </a:endParaRPr>
          </a:p>
          <a:p>
            <a:pPr fontAlgn="auto">
              <a:lnSpc>
                <a:spcPct val="110000"/>
              </a:lnSpc>
              <a:spcAft>
                <a:spcPts val="0"/>
              </a:spcAft>
              <a:defRPr/>
            </a:pPr>
            <a:r>
              <a:rPr lang="fr-FR" sz="1600" dirty="0" smtClean="0">
                <a:solidFill>
                  <a:schemeClr val="bg1"/>
                </a:solidFill>
                <a:latin typeface="Gill Sans" panose="020B0604020202020204" charset="0"/>
              </a:rPr>
              <a:t>Module : Délivrer les services du Career Center</a:t>
            </a:r>
          </a:p>
          <a:p>
            <a:pPr fontAlgn="auto">
              <a:lnSpc>
                <a:spcPct val="110000"/>
              </a:lnSpc>
              <a:spcAft>
                <a:spcPts val="0"/>
              </a:spcAft>
              <a:defRPr/>
            </a:pPr>
            <a:endParaRPr lang="fr-FR" sz="1600" dirty="0" smtClean="0">
              <a:solidFill>
                <a:schemeClr val="bg1"/>
              </a:solidFill>
              <a:latin typeface="Gill Sans" panose="020B0604020202020204" charset="0"/>
            </a:endParaRPr>
          </a:p>
          <a:p>
            <a:pPr>
              <a:lnSpc>
                <a:spcPct val="110000"/>
              </a:lnSpc>
              <a:defRPr/>
            </a:pPr>
            <a:r>
              <a:rPr lang="fr-FR" sz="1600" dirty="0" err="1" smtClean="0">
                <a:solidFill>
                  <a:schemeClr val="bg1"/>
                </a:solidFill>
                <a:latin typeface="Gill Sans" panose="020B0604020202020204" charset="0"/>
              </a:rPr>
              <a:t>FdF</a:t>
            </a:r>
            <a:r>
              <a:rPr lang="fr-FR" sz="1600" dirty="0" smtClean="0">
                <a:solidFill>
                  <a:schemeClr val="bg1"/>
                </a:solidFill>
                <a:latin typeface="Gill Sans" panose="020B0604020202020204" charset="0"/>
              </a:rPr>
              <a:t> </a:t>
            </a:r>
            <a:r>
              <a:rPr lang="fr-FR" sz="1600" dirty="0">
                <a:solidFill>
                  <a:schemeClr val="bg1"/>
                </a:solidFill>
                <a:latin typeface="Gill Sans" panose="020B0604020202020204" charset="0"/>
                <a:sym typeface="Gill Sans"/>
              </a:rPr>
              <a:t>PARLER EN </a:t>
            </a:r>
            <a:r>
              <a:rPr lang="fr-FR" sz="1600" dirty="0" smtClean="0">
                <a:solidFill>
                  <a:schemeClr val="bg1"/>
                </a:solidFill>
                <a:latin typeface="Gill Sans" panose="020B0604020202020204" charset="0"/>
                <a:sym typeface="Gill Sans"/>
              </a:rPr>
              <a:t>PUBLIC :</a:t>
            </a:r>
            <a:r>
              <a:rPr lang="fr-FR" sz="1600" dirty="0" smtClean="0">
                <a:solidFill>
                  <a:schemeClr val="bg1"/>
                </a:solidFill>
                <a:latin typeface="Gill Sans" panose="020B0604020202020204" charset="0"/>
              </a:rPr>
              <a:t> </a:t>
            </a:r>
            <a:r>
              <a:rPr lang="fr-FR" sz="1600" dirty="0">
                <a:solidFill>
                  <a:schemeClr val="bg1"/>
                </a:solidFill>
                <a:latin typeface="Gill Sans" panose="020B0604020202020204" charset="0"/>
              </a:rPr>
              <a:t>ME PRÉSENTER EN 60 SECONDES </a:t>
            </a:r>
            <a:endParaRPr lang="fr-FR" sz="1600" dirty="0" smtClean="0">
              <a:solidFill>
                <a:schemeClr val="bg1"/>
              </a:solidFill>
              <a:latin typeface="Gill Sans" panose="020B0604020202020204" charset="0"/>
            </a:endParaRPr>
          </a:p>
          <a:p>
            <a:pPr>
              <a:lnSpc>
                <a:spcPct val="110000"/>
              </a:lnSpc>
              <a:defRPr/>
            </a:pPr>
            <a:r>
              <a:rPr lang="fr-FR" sz="1600" dirty="0">
                <a:solidFill>
                  <a:schemeClr val="bg1"/>
                </a:solidFill>
                <a:latin typeface="Gill Sans" panose="020B0604020202020204" charset="0"/>
                <a:sym typeface="Gill Sans"/>
              </a:rPr>
              <a:t>L’ « ELEVATOR PITCH »</a:t>
            </a:r>
          </a:p>
          <a:p>
            <a:pPr>
              <a:lnSpc>
                <a:spcPct val="110000"/>
              </a:lnSpc>
              <a:defRPr/>
            </a:pPr>
            <a:endParaRPr lang="fr-FR" sz="1600" dirty="0">
              <a:solidFill>
                <a:schemeClr val="bg1"/>
              </a:solidFill>
              <a:latin typeface="Gill Sans" panose="020B0604020202020204" charset="0"/>
            </a:endParaRPr>
          </a:p>
          <a:p>
            <a:pPr>
              <a:lnSpc>
                <a:spcPct val="110000"/>
              </a:lnSpc>
              <a:defRPr/>
            </a:pPr>
            <a:endParaRPr lang="fr-FR" sz="1600" dirty="0">
              <a:solidFill>
                <a:schemeClr val="bg1"/>
              </a:solidFill>
              <a:highlight>
                <a:srgbClr val="FFFF00"/>
              </a:highlight>
              <a:latin typeface="Gill Sans" panose="020B0604020202020204" charset="0"/>
            </a:endParaRPr>
          </a:p>
          <a:p>
            <a:pPr fontAlgn="auto">
              <a:lnSpc>
                <a:spcPct val="110000"/>
              </a:lnSpc>
              <a:spcAft>
                <a:spcPts val="0"/>
              </a:spcAft>
              <a:defRPr/>
            </a:pPr>
            <a:endParaRPr lang="fr-FR" sz="1600" dirty="0">
              <a:solidFill>
                <a:schemeClr val="bg1"/>
              </a:solidFill>
              <a:highlight>
                <a:srgbClr val="FFFF00"/>
              </a:highlight>
              <a:latin typeface="Gill Sans" panose="020B0604020202020204" charset="0"/>
            </a:endParaRPr>
          </a:p>
        </p:txBody>
      </p:sp>
      <p:sp>
        <p:nvSpPr>
          <p:cNvPr id="5" name="Titre 15"/>
          <p:cNvSpPr txBox="1">
            <a:spLocks/>
          </p:cNvSpPr>
          <p:nvPr/>
        </p:nvSpPr>
        <p:spPr>
          <a:xfrm>
            <a:off x="575733" y="4361921"/>
            <a:ext cx="7340600" cy="363537"/>
          </a:xfrm>
          <a:prstGeom prst="rect">
            <a:avLst/>
          </a:prstGeom>
        </p:spPr>
        <p:txBody>
          <a:bodyPr anchor="ctr">
            <a:normAutofit/>
          </a:bodyPr>
          <a:lstStyle>
            <a:lvl1pPr algn="l" defTabSz="457200" rtl="0" eaLnBrk="1" latinLnBrk="0" hangingPunct="1">
              <a:spcBef>
                <a:spcPct val="0"/>
              </a:spcBef>
              <a:buNone/>
              <a:defRPr sz="2400" kern="1200" cap="all">
                <a:solidFill>
                  <a:srgbClr val="FFFFFF"/>
                </a:solidFill>
                <a:latin typeface="+mj-lt"/>
                <a:ea typeface="+mj-ea"/>
                <a:cs typeface="+mj-cs"/>
              </a:defRPr>
            </a:lvl1pPr>
          </a:lstStyle>
          <a:p>
            <a:pPr>
              <a:lnSpc>
                <a:spcPct val="110000"/>
              </a:lnSpc>
              <a:defRPr/>
            </a:pPr>
            <a:r>
              <a:rPr lang="fr-FR" sz="1600" dirty="0">
                <a:solidFill>
                  <a:schemeClr val="bg1"/>
                </a:solidFill>
                <a:latin typeface="Gill Sans" panose="020B0604020202020204" charset="0"/>
              </a:rPr>
              <a:t>2</a:t>
            </a:r>
            <a:r>
              <a:rPr lang="fr-FR" sz="1600" dirty="0" smtClean="0">
                <a:solidFill>
                  <a:schemeClr val="bg1"/>
                </a:solidFill>
                <a:latin typeface="Gill Sans" panose="020B0604020202020204" charset="0"/>
              </a:rPr>
              <a:t> Novembre 2018</a:t>
            </a:r>
            <a:endParaRPr lang="fr-FR" sz="1600" dirty="0">
              <a:solidFill>
                <a:schemeClr val="bg1"/>
              </a:solidFill>
              <a:highlight>
                <a:srgbClr val="FFFF00"/>
              </a:highlight>
              <a:latin typeface="Gill Sans" panose="020B060402020202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p:nvPr/>
        </p:nvSpPr>
        <p:spPr>
          <a:xfrm>
            <a:off x="304225" y="958850"/>
            <a:ext cx="8535550" cy="4678204"/>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0" indent="0" algn="just">
              <a:lnSpc>
                <a:spcPts val="2000"/>
              </a:lnSpc>
              <a:spcBef>
                <a:spcPts val="600"/>
              </a:spcBef>
              <a:spcAft>
                <a:spcPts val="600"/>
              </a:spcAft>
              <a:buSzPct val="25000"/>
              <a:defRPr sz="1800" b="1">
                <a:solidFill>
                  <a:srgbClr val="17375E"/>
                </a:solidFill>
                <a:latin typeface="Gill Sans" panose="020B0604020202020204" charset="0"/>
                <a:ea typeface="Cabin"/>
                <a:cs typeface="Cabin"/>
              </a:defRPr>
            </a:lvl1pPr>
          </a:lstStyle>
          <a:p>
            <a:r>
              <a:rPr lang="fr-FR" dirty="0">
                <a:sym typeface="Cabin"/>
              </a:rPr>
              <a:t>ÉTAPE </a:t>
            </a:r>
            <a:r>
              <a:rPr lang="fr-FR" dirty="0" smtClean="0">
                <a:sym typeface="Cabin"/>
              </a:rPr>
              <a:t>2 :</a:t>
            </a:r>
          </a:p>
          <a:p>
            <a:pPr marL="342900" indent="-342900">
              <a:buClr>
                <a:srgbClr val="17375E"/>
              </a:buClr>
              <a:buSzPct val="100000"/>
              <a:buFont typeface="Arial"/>
              <a:buChar char="•"/>
            </a:pPr>
            <a:r>
              <a:rPr lang="fr-FR" b="0" dirty="0">
                <a:sym typeface="Cabin"/>
              </a:rPr>
              <a:t>Supprimez </a:t>
            </a:r>
            <a:r>
              <a:rPr lang="fr-FR" b="0" dirty="0">
                <a:sym typeface="Cabin"/>
              </a:rPr>
              <a:t>le jargon et les détails. Faites des phrases courtes et percutantes. Éliminez les mots </a:t>
            </a:r>
            <a:r>
              <a:rPr lang="fr-FR" b="0" dirty="0">
                <a:sym typeface="Cabin"/>
              </a:rPr>
              <a:t>inutiles.</a:t>
            </a:r>
            <a:endParaRPr lang="fr-FR" b="0" dirty="0">
              <a:sym typeface="Cabin"/>
            </a:endParaRPr>
          </a:p>
          <a:p>
            <a:pPr marL="342900" indent="-342900">
              <a:buClr>
                <a:srgbClr val="17375E"/>
              </a:buClr>
              <a:buSzPct val="100000"/>
              <a:buFont typeface="Arial"/>
              <a:buChar char="•"/>
            </a:pPr>
            <a:r>
              <a:rPr lang="fr-FR" b="0" dirty="0">
                <a:sym typeface="Cabin"/>
              </a:rPr>
              <a:t>Reliez </a:t>
            </a:r>
            <a:r>
              <a:rPr lang="fr-FR" b="0" dirty="0">
                <a:sym typeface="Cabin"/>
              </a:rPr>
              <a:t>vos phrases les unes aux autres. Votre intervention doit couler naturellement. Ne vous précipitez pas </a:t>
            </a:r>
            <a:r>
              <a:rPr lang="fr-FR" b="0" dirty="0">
                <a:sym typeface="Cabin"/>
              </a:rPr>
              <a:t>!</a:t>
            </a:r>
            <a:endParaRPr lang="fr-FR" b="0" dirty="0">
              <a:sym typeface="Cabin"/>
            </a:endParaRPr>
          </a:p>
          <a:p>
            <a:pPr marL="342900" indent="-342900">
              <a:buClr>
                <a:srgbClr val="17375E"/>
              </a:buClr>
              <a:buSzPct val="100000"/>
              <a:buFont typeface="Arial"/>
              <a:buChar char="•"/>
            </a:pPr>
            <a:r>
              <a:rPr lang="fr-FR" b="0" dirty="0">
                <a:sym typeface="Cabin"/>
              </a:rPr>
              <a:t>Avez-vous </a:t>
            </a:r>
            <a:r>
              <a:rPr lang="fr-FR" b="0" dirty="0">
                <a:sym typeface="Cabin"/>
              </a:rPr>
              <a:t>vraiment répondu à la question de votre auditeur: en quoi cela m’intéresse </a:t>
            </a:r>
            <a:r>
              <a:rPr lang="fr-FR" b="0" dirty="0">
                <a:sym typeface="Cabin"/>
              </a:rPr>
              <a:t>?</a:t>
            </a:r>
            <a:endParaRPr lang="fr-FR" b="0" dirty="0">
              <a:sym typeface="Cabin"/>
            </a:endParaRPr>
          </a:p>
        </p:txBody>
      </p:sp>
      <p:sp>
        <p:nvSpPr>
          <p:cNvPr id="121" name="Shape 121"/>
          <p:cNvSpPr txBox="1"/>
          <p:nvPr/>
        </p:nvSpPr>
        <p:spPr>
          <a:xfrm>
            <a:off x="304226" y="266513"/>
            <a:ext cx="8535550" cy="69233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C2113A"/>
              </a:buClr>
              <a:buSzPct val="25000"/>
              <a:buFont typeface="Gill Sans"/>
              <a:buNone/>
            </a:pPr>
            <a:r>
              <a:rPr lang="fr-FR" sz="1800" b="1" cap="none" dirty="0" smtClean="0">
                <a:solidFill>
                  <a:srgbClr val="C2113A"/>
                </a:solidFill>
                <a:latin typeface="Gill Sans" panose="020B0604020202020204" charset="0"/>
                <a:ea typeface="Gill Sans"/>
                <a:cs typeface="Gill Sans"/>
                <a:sym typeface="Gill Sans"/>
              </a:rPr>
              <a:t>EXERCICE : </a:t>
            </a:r>
            <a:r>
              <a:rPr lang="fr-FR" sz="1800" b="1" cap="none" dirty="0" smtClean="0">
                <a:solidFill>
                  <a:srgbClr val="C2113A"/>
                </a:solidFill>
                <a:latin typeface="Gill Sans" panose="020B0604020202020204" charset="0"/>
                <a:ea typeface="Gill Sans"/>
                <a:cs typeface="Gill Sans"/>
                <a:sym typeface="Gill Sans"/>
              </a:rPr>
              <a:t>PRÉSENTATION RAPIDE DE VOUS</a:t>
            </a:r>
          </a:p>
          <a:p>
            <a:pPr marL="0" marR="0" lvl="0" indent="0" algn="l" rtl="0">
              <a:spcBef>
                <a:spcPts val="0"/>
              </a:spcBef>
              <a:buClr>
                <a:srgbClr val="FFFFFF"/>
              </a:buClr>
              <a:buFont typeface="Arial"/>
              <a:buNone/>
            </a:pPr>
            <a:endParaRPr sz="1800" b="1" i="0" cap="none" dirty="0">
              <a:solidFill>
                <a:srgbClr val="C2113A"/>
              </a:solidFill>
              <a:latin typeface="Gill Sans" panose="020B0604020202020204" charset="0"/>
              <a:ea typeface="Gill Sans"/>
              <a:cs typeface="Gill Sans"/>
              <a:sym typeface="Gill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p:nvPr/>
        </p:nvSpPr>
        <p:spPr>
          <a:xfrm>
            <a:off x="304225" y="958850"/>
            <a:ext cx="8535550" cy="4678204"/>
          </a:xfrm>
          <a:prstGeom prst="rect">
            <a:avLst/>
          </a:prstGeom>
          <a:noFill/>
          <a:ln>
            <a:noFill/>
          </a:ln>
        </p:spPr>
        <p:txBody>
          <a:bodyPr lIns="91425" tIns="45700" rIns="91425" bIns="45700" anchor="t" anchorCtr="0">
            <a:noAutofit/>
          </a:bodyPr>
          <a:lstStyle/>
          <a:p>
            <a:pPr marL="0" marR="0" lvl="0" indent="0" algn="just" rtl="0">
              <a:lnSpc>
                <a:spcPct val="150000"/>
              </a:lnSpc>
              <a:spcBef>
                <a:spcPts val="0"/>
              </a:spcBef>
              <a:buSzPct val="25000"/>
              <a:buNone/>
            </a:pPr>
            <a:r>
              <a:rPr lang="fr-FR" sz="2000" dirty="0">
                <a:solidFill>
                  <a:srgbClr val="17375E"/>
                </a:solidFill>
                <a:latin typeface="Gill Sans" panose="020B0604020202020204" charset="0"/>
                <a:ea typeface="Cabin"/>
                <a:cs typeface="Cabin"/>
                <a:sym typeface="Cabin"/>
              </a:rPr>
              <a:t>« Bonjour, je m’appelle Meriem </a:t>
            </a:r>
            <a:r>
              <a:rPr lang="fr-FR" sz="2000" dirty="0" err="1">
                <a:solidFill>
                  <a:srgbClr val="17375E"/>
                </a:solidFill>
                <a:latin typeface="Gill Sans" panose="020B0604020202020204" charset="0"/>
                <a:ea typeface="Cabin"/>
                <a:cs typeface="Cabin"/>
                <a:sym typeface="Cabin"/>
              </a:rPr>
              <a:t>Lazreq</a:t>
            </a:r>
            <a:r>
              <a:rPr lang="fr-FR" sz="2000" dirty="0">
                <a:solidFill>
                  <a:srgbClr val="17375E"/>
                </a:solidFill>
                <a:latin typeface="Gill Sans" panose="020B0604020202020204" charset="0"/>
                <a:ea typeface="Cabin"/>
                <a:cs typeface="Cabin"/>
                <a:sym typeface="Cabin"/>
              </a:rPr>
              <a:t>, je suis étudiante en économie à l’Université Cadi </a:t>
            </a:r>
            <a:r>
              <a:rPr lang="fr-FR" sz="2000" dirty="0" err="1">
                <a:solidFill>
                  <a:srgbClr val="17375E"/>
                </a:solidFill>
                <a:latin typeface="Gill Sans" panose="020B0604020202020204" charset="0"/>
                <a:ea typeface="Cabin"/>
                <a:cs typeface="Cabin"/>
                <a:sym typeface="Cabin"/>
              </a:rPr>
              <a:t>Ayyad</a:t>
            </a:r>
            <a:r>
              <a:rPr lang="fr-FR" sz="2000" dirty="0">
                <a:solidFill>
                  <a:srgbClr val="17375E"/>
                </a:solidFill>
                <a:latin typeface="Gill Sans" panose="020B0604020202020204" charset="0"/>
                <a:ea typeface="Cabin"/>
                <a:cs typeface="Cabin"/>
                <a:sym typeface="Cabin"/>
              </a:rPr>
              <a:t>. Grâce à mon engagement en tant qu’étudiante ambassadrice du </a:t>
            </a:r>
            <a:r>
              <a:rPr lang="fr-FR" sz="2000" dirty="0" err="1">
                <a:solidFill>
                  <a:srgbClr val="17375E"/>
                </a:solidFill>
                <a:latin typeface="Gill Sans" panose="020B0604020202020204" charset="0"/>
                <a:ea typeface="Cabin"/>
                <a:cs typeface="Cabin"/>
                <a:sym typeface="Cabin"/>
              </a:rPr>
              <a:t>Career</a:t>
            </a:r>
            <a:r>
              <a:rPr lang="fr-FR" sz="2000" dirty="0">
                <a:solidFill>
                  <a:srgbClr val="17375E"/>
                </a:solidFill>
                <a:latin typeface="Gill Sans" panose="020B0604020202020204" charset="0"/>
                <a:ea typeface="Cabin"/>
                <a:cs typeface="Cabin"/>
                <a:sym typeface="Cabin"/>
              </a:rPr>
              <a:t> Center, j’ai développé des compétences solides pour la prise de parole en public et j’apprécie </a:t>
            </a:r>
            <a:r>
              <a:rPr lang="fr-FR" sz="2000" dirty="0" smtClean="0">
                <a:solidFill>
                  <a:srgbClr val="17375E"/>
                </a:solidFill>
                <a:latin typeface="Gill Sans" panose="020B0604020202020204" charset="0"/>
                <a:ea typeface="Cabin"/>
                <a:cs typeface="Cabin"/>
                <a:sym typeface="Cabin"/>
              </a:rPr>
              <a:t>beaucoup aider </a:t>
            </a:r>
            <a:r>
              <a:rPr lang="fr-FR" sz="2000" dirty="0">
                <a:solidFill>
                  <a:srgbClr val="17375E"/>
                </a:solidFill>
                <a:latin typeface="Gill Sans" panose="020B0604020202020204" charset="0"/>
                <a:ea typeface="Cabin"/>
                <a:cs typeface="Cabin"/>
                <a:sym typeface="Cabin"/>
              </a:rPr>
              <a:t>à planifier et à promouvoir des événements. Ces expériences ont vraiment suscité mon intérêt pour le marketing, ce qui explique pourquoi je suis si heureuse de vous parler de [nom de l’organisation]. J’ai entendu dire que vous avez un programme de stage. Pouvez-vous m’en dire plus à ce sujet et sur les types de projets sur lesquels les stagiaires ont généralement la chance de travailler ? »</a:t>
            </a:r>
          </a:p>
        </p:txBody>
      </p:sp>
      <p:sp>
        <p:nvSpPr>
          <p:cNvPr id="94" name="Shape 94"/>
          <p:cNvSpPr txBox="1"/>
          <p:nvPr/>
        </p:nvSpPr>
        <p:spPr>
          <a:xfrm>
            <a:off x="304226" y="266513"/>
            <a:ext cx="8535550" cy="69233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C2113A"/>
              </a:buClr>
              <a:buSzPct val="25000"/>
              <a:buFont typeface="Gill Sans"/>
              <a:buNone/>
            </a:pPr>
            <a:r>
              <a:rPr lang="fr-FR" sz="1800" b="1" i="0" cap="none" smtClean="0">
                <a:solidFill>
                  <a:srgbClr val="C2113A"/>
                </a:solidFill>
                <a:latin typeface="Gill Sans" panose="020B0604020202020204" charset="0"/>
                <a:ea typeface="Gill Sans"/>
                <a:cs typeface="Gill Sans"/>
                <a:sym typeface="Gill Sans"/>
              </a:rPr>
              <a:t>EXEMPLES DE « ELEVATOR PITCH »</a:t>
            </a:r>
          </a:p>
          <a:p>
            <a:pPr marL="0" marR="0" lvl="0" indent="0" algn="l" rtl="0">
              <a:spcBef>
                <a:spcPts val="0"/>
              </a:spcBef>
              <a:buClr>
                <a:srgbClr val="FFFFFF"/>
              </a:buClr>
              <a:buFont typeface="Arial"/>
              <a:buNone/>
            </a:pPr>
            <a:endParaRPr sz="1800" b="1" i="0" cap="none">
              <a:solidFill>
                <a:srgbClr val="C2113A"/>
              </a:solidFill>
              <a:latin typeface="Gill Sans" panose="020B0604020202020204" charset="0"/>
              <a:ea typeface="Gill Sans"/>
              <a:cs typeface="Gill Sans"/>
              <a:sym typeface="Gill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p:nvPr/>
        </p:nvSpPr>
        <p:spPr>
          <a:xfrm>
            <a:off x="304225" y="958850"/>
            <a:ext cx="8535550" cy="4678204"/>
          </a:xfrm>
          <a:prstGeom prst="rect">
            <a:avLst/>
          </a:prstGeom>
          <a:noFill/>
          <a:ln>
            <a:noFill/>
          </a:ln>
        </p:spPr>
        <p:txBody>
          <a:bodyPr lIns="91425" tIns="45700" rIns="91425" bIns="45700" anchor="t" anchorCtr="0">
            <a:noAutofit/>
          </a:bodyPr>
          <a:lstStyle/>
          <a:p>
            <a:pPr marL="0" marR="0" lvl="0" indent="0" algn="just" rtl="0">
              <a:lnSpc>
                <a:spcPct val="150000"/>
              </a:lnSpc>
              <a:spcBef>
                <a:spcPts val="0"/>
              </a:spcBef>
              <a:buSzPct val="25000"/>
              <a:buNone/>
            </a:pPr>
            <a:r>
              <a:rPr lang="fr-FR" sz="2000" dirty="0">
                <a:solidFill>
                  <a:srgbClr val="17375E"/>
                </a:solidFill>
                <a:latin typeface="Gill Sans" panose="020B0604020202020204" charset="0"/>
                <a:ea typeface="Cabin"/>
                <a:cs typeface="Cabin"/>
                <a:sym typeface="Cabin"/>
              </a:rPr>
              <a:t>« Bonjour, je m’appelle Ahmed Ali, et j’étudie les sciences de l'environnement. Je suis à la recherche d’un poste qui me permettrait d'utiliser mes compétences en recherche et </a:t>
            </a:r>
            <a:r>
              <a:rPr lang="fr-FR" sz="2000" dirty="0" smtClean="0">
                <a:solidFill>
                  <a:srgbClr val="17375E"/>
                </a:solidFill>
                <a:latin typeface="Gill Sans" panose="020B0604020202020204" charset="0"/>
                <a:ea typeface="Cabin"/>
                <a:cs typeface="Cabin"/>
                <a:sym typeface="Cabin"/>
              </a:rPr>
              <a:t>en analyse</a:t>
            </a:r>
            <a:r>
              <a:rPr lang="fr-FR" sz="2000" dirty="0">
                <a:solidFill>
                  <a:srgbClr val="17375E"/>
                </a:solidFill>
                <a:latin typeface="Gill Sans" panose="020B0604020202020204" charset="0"/>
                <a:ea typeface="Cabin"/>
                <a:cs typeface="Cabin"/>
                <a:sym typeface="Cabin"/>
              </a:rPr>
              <a:t>. Au cours des dernières années, j'ai pu renforcer mes compétences par le biais de mon travail avec un conseil municipal sur les stratégies de conservation pour maintenir la qualité de l'eau. Plus tard, je voudrais développer des programmes scolaires sur la sensibilisation à la conservation de l'eau. J’ai lu que votre société est impliquée dans des projets de qualité de l'eau. Pouvez-vous me dire comment quelqu'un avec mon expérience pourrait postuler au sein de votre entreprise ? »</a:t>
            </a:r>
          </a:p>
        </p:txBody>
      </p:sp>
      <p:sp>
        <p:nvSpPr>
          <p:cNvPr id="101" name="Shape 101"/>
          <p:cNvSpPr txBox="1"/>
          <p:nvPr/>
        </p:nvSpPr>
        <p:spPr>
          <a:xfrm>
            <a:off x="304226" y="266513"/>
            <a:ext cx="8535550" cy="69233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C2113A"/>
              </a:buClr>
              <a:buSzPct val="25000"/>
              <a:buFont typeface="Gill Sans"/>
              <a:buNone/>
            </a:pPr>
            <a:r>
              <a:rPr lang="fr-FR" sz="1800" b="1" i="0" cap="none" smtClean="0">
                <a:solidFill>
                  <a:srgbClr val="C2113A"/>
                </a:solidFill>
                <a:latin typeface="Gill Sans" panose="020B0604020202020204" charset="0"/>
                <a:ea typeface="Gill Sans"/>
                <a:cs typeface="Gill Sans"/>
                <a:sym typeface="Gill Sans"/>
              </a:rPr>
              <a:t>EXEMPLES DE « ELEVATOR PITCH »</a:t>
            </a:r>
          </a:p>
          <a:p>
            <a:pPr marL="0" marR="0" lvl="0" indent="0" algn="l" rtl="0">
              <a:spcBef>
                <a:spcPts val="0"/>
              </a:spcBef>
              <a:buClr>
                <a:srgbClr val="FFFFFF"/>
              </a:buClr>
              <a:buFont typeface="Arial"/>
              <a:buNone/>
            </a:pPr>
            <a:endParaRPr sz="1800" b="1" i="0" cap="none">
              <a:solidFill>
                <a:srgbClr val="C2113A"/>
              </a:solidFill>
              <a:latin typeface="Gill Sans" panose="020B0604020202020204" charset="0"/>
              <a:ea typeface="Gill Sans"/>
              <a:cs typeface="Gill Sans"/>
              <a:sym typeface="Gill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p:nvPr/>
        </p:nvSpPr>
        <p:spPr>
          <a:xfrm>
            <a:off x="304800" y="958850"/>
            <a:ext cx="3975100" cy="4673600"/>
          </a:xfrm>
          <a:prstGeom prst="rect">
            <a:avLst/>
          </a:prstGeom>
          <a:noFill/>
          <a:ln>
            <a:noFill/>
          </a:ln>
        </p:spPr>
        <p:txBody>
          <a:bodyPr lIns="91425" tIns="45700" rIns="91425" bIns="45700" anchor="t" anchorCtr="0">
            <a:noAutofit/>
          </a:bodyPr>
          <a:lstStyle/>
          <a:p>
            <a:pPr marL="342900" marR="0" lvl="0" indent="-342900" algn="l" rtl="0">
              <a:lnSpc>
                <a:spcPts val="2100"/>
              </a:lnSpc>
              <a:spcBef>
                <a:spcPts val="1200"/>
              </a:spcBef>
              <a:spcAft>
                <a:spcPts val="1200"/>
              </a:spcAft>
              <a:buClr>
                <a:srgbClr val="17375E"/>
              </a:buClr>
              <a:buSzPct val="100000"/>
              <a:buFont typeface="Arial"/>
              <a:buChar char="•"/>
            </a:pPr>
            <a:r>
              <a:rPr lang="fr-FR" sz="2000" b="1" dirty="0">
                <a:solidFill>
                  <a:srgbClr val="17375E"/>
                </a:solidFill>
                <a:latin typeface="Gill Sans" panose="020B0604020202020204" charset="0"/>
                <a:ea typeface="Cabin"/>
                <a:cs typeface="Cabin"/>
                <a:sym typeface="Cabin"/>
              </a:rPr>
              <a:t>ÉTAPE 3: </a:t>
            </a:r>
            <a:r>
              <a:rPr lang="fr-FR" sz="2000" dirty="0">
                <a:solidFill>
                  <a:srgbClr val="17375E"/>
                </a:solidFill>
                <a:latin typeface="Gill Sans" panose="020B0604020202020204" charset="0"/>
                <a:ea typeface="Cabin"/>
                <a:cs typeface="Cabin"/>
                <a:sym typeface="Cabin"/>
              </a:rPr>
              <a:t>Le Temps de pratiquer !</a:t>
            </a:r>
          </a:p>
          <a:p>
            <a:pPr marL="342900" marR="0" lvl="0" indent="-342900" algn="l" rtl="0">
              <a:lnSpc>
                <a:spcPts val="2100"/>
              </a:lnSpc>
              <a:spcBef>
                <a:spcPts val="1200"/>
              </a:spcBef>
              <a:spcAft>
                <a:spcPts val="1200"/>
              </a:spcAft>
              <a:buClr>
                <a:srgbClr val="17375E"/>
              </a:buClr>
              <a:buSzPct val="100000"/>
              <a:buFont typeface="Arial"/>
              <a:buChar char="•"/>
            </a:pPr>
            <a:r>
              <a:rPr lang="fr-FR" sz="2000" dirty="0" smtClean="0">
                <a:solidFill>
                  <a:srgbClr val="17375E"/>
                </a:solidFill>
                <a:latin typeface="Gill Sans" panose="020B0604020202020204" charset="0"/>
                <a:ea typeface="Cabin"/>
                <a:cs typeface="Cabin"/>
                <a:sym typeface="Cabin"/>
              </a:rPr>
              <a:t>Livrez </a:t>
            </a:r>
            <a:r>
              <a:rPr lang="fr-FR" sz="2000" dirty="0">
                <a:solidFill>
                  <a:srgbClr val="17375E"/>
                </a:solidFill>
                <a:latin typeface="Gill Sans" panose="020B0604020202020204" charset="0"/>
                <a:ea typeface="Cabin"/>
                <a:cs typeface="Cabin"/>
                <a:sym typeface="Cabin"/>
              </a:rPr>
              <a:t>votre présentation devant le groupe !</a:t>
            </a:r>
          </a:p>
          <a:p>
            <a:pPr marL="342900" marR="0" lvl="0" indent="-342900" algn="l" rtl="0">
              <a:lnSpc>
                <a:spcPts val="2100"/>
              </a:lnSpc>
              <a:spcBef>
                <a:spcPts val="1200"/>
              </a:spcBef>
              <a:spcAft>
                <a:spcPts val="1200"/>
              </a:spcAft>
              <a:buClr>
                <a:srgbClr val="17375E"/>
              </a:buClr>
              <a:buSzPct val="100000"/>
              <a:buFont typeface="Arial"/>
              <a:buChar char="•"/>
            </a:pPr>
            <a:r>
              <a:rPr lang="fr-FR" sz="2000" dirty="0" smtClean="0">
                <a:solidFill>
                  <a:srgbClr val="17375E"/>
                </a:solidFill>
                <a:latin typeface="Gill Sans" panose="020B0604020202020204" charset="0"/>
                <a:ea typeface="Cabin"/>
                <a:cs typeface="Cabin"/>
                <a:sym typeface="Cabin"/>
              </a:rPr>
              <a:t>Vos </a:t>
            </a:r>
            <a:r>
              <a:rPr lang="fr-FR" sz="2000" dirty="0">
                <a:solidFill>
                  <a:srgbClr val="17375E"/>
                </a:solidFill>
                <a:latin typeface="Gill Sans" panose="020B0604020202020204" charset="0"/>
                <a:ea typeface="Cabin"/>
                <a:cs typeface="Cabin"/>
                <a:sym typeface="Cabin"/>
              </a:rPr>
              <a:t>camarades de classe fourniront des commentaires</a:t>
            </a:r>
            <a:r>
              <a:rPr lang="fr-FR" sz="2000" dirty="0" smtClean="0">
                <a:solidFill>
                  <a:srgbClr val="17375E"/>
                </a:solidFill>
                <a:latin typeface="Gill Sans" panose="020B0604020202020204" charset="0"/>
                <a:ea typeface="Cabin"/>
                <a:cs typeface="Cabin"/>
                <a:sym typeface="Cabin"/>
              </a:rPr>
              <a:t>.</a:t>
            </a:r>
            <a:endParaRPr lang="fr-FR" sz="2000" dirty="0">
              <a:solidFill>
                <a:srgbClr val="17375E"/>
              </a:solidFill>
              <a:latin typeface="Gill Sans" panose="020B0604020202020204" charset="0"/>
              <a:ea typeface="Cabin"/>
              <a:cs typeface="Cabin"/>
              <a:sym typeface="Cabin"/>
            </a:endParaRPr>
          </a:p>
        </p:txBody>
      </p:sp>
      <p:sp>
        <p:nvSpPr>
          <p:cNvPr id="128" name="Shape 128"/>
          <p:cNvSpPr txBox="1"/>
          <p:nvPr/>
        </p:nvSpPr>
        <p:spPr>
          <a:xfrm>
            <a:off x="304226" y="266513"/>
            <a:ext cx="8535550" cy="692337"/>
          </a:xfrm>
          <a:prstGeom prst="rect">
            <a:avLst/>
          </a:prstGeom>
          <a:noFill/>
          <a:ln>
            <a:noFill/>
          </a:ln>
        </p:spPr>
        <p:txBody>
          <a:bodyPr lIns="91425" tIns="45700" rIns="91425" bIns="45700" anchor="t" anchorCtr="0">
            <a:noAutofit/>
          </a:bodyPr>
          <a:lstStyle/>
          <a:p>
            <a:pPr marL="0" marR="0" lvl="0" indent="0" algn="l" rtl="0">
              <a:spcBef>
                <a:spcPts val="0"/>
              </a:spcBef>
              <a:buClr>
                <a:srgbClr val="C2113A"/>
              </a:buClr>
              <a:buSzPct val="25000"/>
              <a:buFont typeface="Gill Sans"/>
              <a:buNone/>
            </a:pPr>
            <a:r>
              <a:rPr lang="fr-FR" sz="1800" b="1" cap="none" smtClean="0">
                <a:solidFill>
                  <a:srgbClr val="C2113A"/>
                </a:solidFill>
                <a:latin typeface="Gill Sans" panose="020B0604020202020204" charset="0"/>
                <a:ea typeface="Gill Sans"/>
                <a:cs typeface="Gill Sans"/>
                <a:sym typeface="Gill Sans"/>
              </a:rPr>
              <a:t>LE TEMPS DE PRATIQUER!</a:t>
            </a:r>
            <a:endParaRPr lang="fr-FR" sz="1800" b="1" cap="none">
              <a:solidFill>
                <a:srgbClr val="C2113A"/>
              </a:solidFill>
              <a:latin typeface="Gill Sans" panose="020B0604020202020204" charset="0"/>
              <a:ea typeface="Gill Sans"/>
              <a:cs typeface="Gill Sans"/>
              <a:sym typeface="Gill Sans"/>
            </a:endParaRPr>
          </a:p>
        </p:txBody>
      </p:sp>
      <p:pic>
        <p:nvPicPr>
          <p:cNvPr id="129" name="Shape 129"/>
          <p:cNvPicPr preferRelativeResize="0"/>
          <p:nvPr/>
        </p:nvPicPr>
        <p:blipFill rotWithShape="1">
          <a:blip r:embed="rId3">
            <a:alphaModFix/>
          </a:blip>
          <a:srcRect/>
          <a:stretch/>
        </p:blipFill>
        <p:spPr>
          <a:xfrm>
            <a:off x="4571999" y="1307433"/>
            <a:ext cx="4267200" cy="397643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p:nvPr/>
        </p:nvSpPr>
        <p:spPr>
          <a:xfrm>
            <a:off x="304800" y="958850"/>
            <a:ext cx="4555232" cy="4673600"/>
          </a:xfrm>
          <a:prstGeom prst="rect">
            <a:avLst/>
          </a:prstGeom>
          <a:noFill/>
          <a:ln>
            <a:noFill/>
          </a:ln>
        </p:spPr>
        <p:txBody>
          <a:bodyPr lIns="91425" tIns="45700" rIns="91425" bIns="45700" anchor="t" anchorCtr="0">
            <a:noAutofit/>
          </a:bodyPr>
          <a:lstStyle/>
          <a:p>
            <a:pPr marL="266700" marR="0" lvl="0" indent="-26670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Il est important de connaître votre discours par cœur.</a:t>
            </a:r>
          </a:p>
          <a:p>
            <a:pPr marL="266700" marR="0" lvl="0" indent="-266700" algn="just" rtl="0">
              <a:lnSpc>
                <a:spcPts val="2000"/>
              </a:lnSpc>
              <a:spcBef>
                <a:spcPts val="1200"/>
              </a:spcBef>
              <a:spcAft>
                <a:spcPts val="1200"/>
              </a:spcAft>
              <a:buClr>
                <a:srgbClr val="17375E"/>
              </a:buClr>
              <a:buSzPct val="100000"/>
              <a:buFont typeface="Arial"/>
              <a:buChar char="•"/>
            </a:pPr>
            <a:r>
              <a:rPr lang="fr-FR" sz="2000" dirty="0" smtClean="0">
                <a:solidFill>
                  <a:srgbClr val="17375E"/>
                </a:solidFill>
                <a:latin typeface="Gill Sans" panose="020B0604020202020204" charset="0"/>
                <a:ea typeface="Cabin"/>
                <a:cs typeface="Cabin"/>
                <a:sym typeface="Cabin"/>
              </a:rPr>
              <a:t>Ecrivez-le </a:t>
            </a:r>
            <a:r>
              <a:rPr lang="fr-FR" sz="2000" dirty="0">
                <a:solidFill>
                  <a:srgbClr val="17375E"/>
                </a:solidFill>
                <a:latin typeface="Gill Sans" panose="020B0604020202020204" charset="0"/>
                <a:ea typeface="Cabin"/>
                <a:cs typeface="Cabin"/>
                <a:sym typeface="Cabin"/>
              </a:rPr>
              <a:t>!</a:t>
            </a:r>
          </a:p>
          <a:p>
            <a:pPr marL="266700" marR="0" lvl="0" indent="-266700" algn="just" rtl="0">
              <a:lnSpc>
                <a:spcPts val="2000"/>
              </a:lnSpc>
              <a:spcBef>
                <a:spcPts val="1200"/>
              </a:spcBef>
              <a:spcAft>
                <a:spcPts val="1200"/>
              </a:spcAft>
              <a:buClr>
                <a:srgbClr val="17375E"/>
              </a:buClr>
              <a:buSzPct val="100000"/>
              <a:buFont typeface="Arial"/>
              <a:buChar char="•"/>
            </a:pPr>
            <a:r>
              <a:rPr lang="fr-FR" sz="2000" dirty="0" smtClean="0">
                <a:solidFill>
                  <a:srgbClr val="17375E"/>
                </a:solidFill>
                <a:latin typeface="Gill Sans" panose="020B0604020202020204" charset="0"/>
                <a:ea typeface="Cabin"/>
                <a:cs typeface="Cabin"/>
                <a:sym typeface="Cabin"/>
              </a:rPr>
              <a:t>Répétez-le </a:t>
            </a:r>
            <a:r>
              <a:rPr lang="fr-FR" sz="2000" dirty="0">
                <a:solidFill>
                  <a:srgbClr val="17375E"/>
                </a:solidFill>
                <a:latin typeface="Gill Sans" panose="020B0604020202020204" charset="0"/>
                <a:ea typeface="Cabin"/>
                <a:cs typeface="Cabin"/>
                <a:sym typeface="Cabin"/>
              </a:rPr>
              <a:t>à vive voix avec l’aide d’un ami ou en face d'un </a:t>
            </a:r>
            <a:r>
              <a:rPr lang="fr-FR" sz="2000" dirty="0" smtClean="0">
                <a:solidFill>
                  <a:srgbClr val="17375E"/>
                </a:solidFill>
                <a:latin typeface="Gill Sans" panose="020B0604020202020204" charset="0"/>
                <a:ea typeface="Cabin"/>
                <a:cs typeface="Cabin"/>
                <a:sym typeface="Cabin"/>
              </a:rPr>
              <a:t>miroir.</a:t>
            </a:r>
            <a:endParaRPr lang="fr-FR" sz="2000" dirty="0">
              <a:solidFill>
                <a:srgbClr val="17375E"/>
              </a:solidFill>
              <a:latin typeface="Gill Sans" panose="020B0604020202020204" charset="0"/>
              <a:ea typeface="Cabin"/>
              <a:cs typeface="Cabin"/>
              <a:sym typeface="Cabin"/>
            </a:endParaRPr>
          </a:p>
          <a:p>
            <a:pPr marL="266700" marR="0" lvl="0" indent="-266700" algn="just" rtl="0">
              <a:lnSpc>
                <a:spcPts val="2000"/>
              </a:lnSpc>
              <a:spcBef>
                <a:spcPts val="1200"/>
              </a:spcBef>
              <a:spcAft>
                <a:spcPts val="1200"/>
              </a:spcAft>
              <a:buClr>
                <a:srgbClr val="17375E"/>
              </a:buClr>
              <a:buSzPct val="100000"/>
              <a:buFont typeface="Arial"/>
              <a:buChar char="•"/>
            </a:pPr>
            <a:r>
              <a:rPr lang="fr-FR" sz="2000" dirty="0" smtClean="0">
                <a:solidFill>
                  <a:srgbClr val="17375E"/>
                </a:solidFill>
                <a:latin typeface="Gill Sans" panose="020B0604020202020204" charset="0"/>
                <a:ea typeface="Cabin"/>
                <a:cs typeface="Cabin"/>
                <a:sym typeface="Cabin"/>
              </a:rPr>
              <a:t>Pratiquez </a:t>
            </a:r>
            <a:r>
              <a:rPr lang="fr-FR" sz="2000" dirty="0">
                <a:solidFill>
                  <a:srgbClr val="17375E"/>
                </a:solidFill>
                <a:latin typeface="Gill Sans" panose="020B0604020202020204" charset="0"/>
                <a:ea typeface="Cabin"/>
                <a:cs typeface="Cabin"/>
                <a:sym typeface="Cabin"/>
              </a:rPr>
              <a:t>jusqu'à ce que vous puissiez </a:t>
            </a:r>
            <a:r>
              <a:rPr lang="fr-FR" sz="2000" dirty="0" smtClean="0">
                <a:solidFill>
                  <a:srgbClr val="17375E"/>
                </a:solidFill>
                <a:latin typeface="Gill Sans" panose="020B0604020202020204" charset="0"/>
                <a:ea typeface="Cabin"/>
                <a:cs typeface="Cabin"/>
                <a:sym typeface="Cabin"/>
              </a:rPr>
              <a:t>le réciter de </a:t>
            </a:r>
            <a:r>
              <a:rPr lang="fr-FR" sz="2000" dirty="0">
                <a:solidFill>
                  <a:srgbClr val="17375E"/>
                </a:solidFill>
                <a:latin typeface="Gill Sans" panose="020B0604020202020204" charset="0"/>
                <a:ea typeface="Cabin"/>
                <a:cs typeface="Cabin"/>
                <a:sym typeface="Cabin"/>
              </a:rPr>
              <a:t>manière </a:t>
            </a:r>
            <a:r>
              <a:rPr lang="fr-FR" sz="2000" dirty="0" smtClean="0">
                <a:solidFill>
                  <a:srgbClr val="17375E"/>
                </a:solidFill>
                <a:latin typeface="Gill Sans" panose="020B0604020202020204" charset="0"/>
                <a:ea typeface="Cabin"/>
                <a:cs typeface="Cabin"/>
                <a:sym typeface="Cabin"/>
              </a:rPr>
              <a:t>naturelle.</a:t>
            </a:r>
            <a:endParaRPr lang="fr-FR" sz="2000" dirty="0">
              <a:solidFill>
                <a:srgbClr val="17375E"/>
              </a:solidFill>
              <a:latin typeface="Gill Sans" panose="020B0604020202020204" charset="0"/>
              <a:ea typeface="Cabin"/>
              <a:cs typeface="Cabin"/>
              <a:sym typeface="Cabin"/>
            </a:endParaRPr>
          </a:p>
          <a:p>
            <a:pPr marL="266700" marR="0" lvl="0" indent="-266700" algn="just" rtl="0">
              <a:lnSpc>
                <a:spcPts val="2000"/>
              </a:lnSpc>
              <a:spcBef>
                <a:spcPts val="1200"/>
              </a:spcBef>
              <a:spcAft>
                <a:spcPts val="1200"/>
              </a:spcAft>
              <a:buClr>
                <a:srgbClr val="17375E"/>
              </a:buClr>
              <a:buSzPct val="100000"/>
              <a:buFont typeface="Arial"/>
              <a:buChar char="•"/>
            </a:pPr>
            <a:r>
              <a:rPr lang="fr-FR" sz="2000" dirty="0" smtClean="0">
                <a:solidFill>
                  <a:srgbClr val="17375E"/>
                </a:solidFill>
                <a:latin typeface="Gill Sans" panose="020B0604020202020204" charset="0"/>
                <a:ea typeface="Cabin"/>
                <a:cs typeface="Cabin"/>
                <a:sym typeface="Cabin"/>
              </a:rPr>
              <a:t>Créer </a:t>
            </a:r>
            <a:r>
              <a:rPr lang="fr-FR" sz="2000" dirty="0">
                <a:solidFill>
                  <a:srgbClr val="17375E"/>
                </a:solidFill>
                <a:latin typeface="Gill Sans" panose="020B0604020202020204" charset="0"/>
                <a:ea typeface="Cabin"/>
                <a:cs typeface="Cabin"/>
                <a:sym typeface="Cabin"/>
              </a:rPr>
              <a:t>des versions différentes pour différentes situations potentielles. </a:t>
            </a:r>
          </a:p>
          <a:p>
            <a:pPr marL="266700" marR="0" lvl="0" indent="-266700" algn="just" rtl="0">
              <a:lnSpc>
                <a:spcPts val="2000"/>
              </a:lnSpc>
              <a:spcBef>
                <a:spcPts val="1200"/>
              </a:spcBef>
              <a:spcAft>
                <a:spcPts val="1200"/>
              </a:spcAft>
              <a:buClr>
                <a:srgbClr val="17375E"/>
              </a:buClr>
              <a:buSzPct val="100000"/>
              <a:buFont typeface="Arial"/>
              <a:buChar char="•"/>
            </a:pPr>
            <a:r>
              <a:rPr lang="fr-FR" sz="2000" dirty="0" smtClean="0">
                <a:solidFill>
                  <a:srgbClr val="17375E"/>
                </a:solidFill>
                <a:latin typeface="Gill Sans" panose="020B0604020202020204" charset="0"/>
                <a:ea typeface="Cabin"/>
                <a:cs typeface="Cabin"/>
                <a:sym typeface="Cabin"/>
              </a:rPr>
              <a:t> </a:t>
            </a:r>
            <a:r>
              <a:rPr lang="fr-FR" sz="2000" dirty="0" err="1">
                <a:solidFill>
                  <a:srgbClr val="17375E"/>
                </a:solidFill>
                <a:latin typeface="Gill Sans" panose="020B0604020202020204" charset="0"/>
                <a:ea typeface="Cabin"/>
                <a:cs typeface="Cabin"/>
                <a:sym typeface="Cabin"/>
              </a:rPr>
              <a:t>Notez-les</a:t>
            </a:r>
            <a:r>
              <a:rPr lang="fr-FR" sz="2000" dirty="0">
                <a:solidFill>
                  <a:srgbClr val="17375E"/>
                </a:solidFill>
                <a:latin typeface="Gill Sans" panose="020B0604020202020204" charset="0"/>
                <a:ea typeface="Cabin"/>
                <a:cs typeface="Cabin"/>
                <a:sym typeface="Cabin"/>
              </a:rPr>
              <a:t> sur des cartes de visite.</a:t>
            </a:r>
          </a:p>
          <a:p>
            <a:pPr marL="266700" marR="0" lvl="0" indent="-266700" algn="just" rtl="0">
              <a:lnSpc>
                <a:spcPts val="2000"/>
              </a:lnSpc>
              <a:spcBef>
                <a:spcPts val="1200"/>
              </a:spcBef>
              <a:spcAft>
                <a:spcPts val="1200"/>
              </a:spcAft>
              <a:buNone/>
            </a:pPr>
            <a:endParaRPr sz="2000" dirty="0">
              <a:solidFill>
                <a:srgbClr val="17375E"/>
              </a:solidFill>
              <a:latin typeface="Gill Sans" panose="020B0604020202020204" charset="0"/>
              <a:ea typeface="Cabin"/>
              <a:cs typeface="Cabin"/>
              <a:sym typeface="Cabin"/>
            </a:endParaRPr>
          </a:p>
          <a:p>
            <a:pPr marL="266700" marR="0" lvl="0" indent="-266700" algn="just" rtl="0">
              <a:lnSpc>
                <a:spcPts val="2000"/>
              </a:lnSpc>
              <a:spcBef>
                <a:spcPts val="1200"/>
              </a:spcBef>
              <a:spcAft>
                <a:spcPts val="1200"/>
              </a:spcAft>
              <a:buClr>
                <a:schemeClr val="dk1"/>
              </a:buClr>
              <a:buFont typeface="Arial"/>
              <a:buNone/>
            </a:pPr>
            <a:endParaRPr sz="2000" dirty="0">
              <a:solidFill>
                <a:srgbClr val="244061"/>
              </a:solidFill>
              <a:latin typeface="Gill Sans" panose="020B0604020202020204" charset="0"/>
              <a:ea typeface="Gill Sans"/>
              <a:cs typeface="Gill Sans"/>
              <a:sym typeface="Gill Sans"/>
            </a:endParaRPr>
          </a:p>
          <a:p>
            <a:pPr marL="266700" marR="0" lvl="0" indent="-266700" algn="just" rtl="0">
              <a:lnSpc>
                <a:spcPts val="2000"/>
              </a:lnSpc>
              <a:spcBef>
                <a:spcPts val="1200"/>
              </a:spcBef>
              <a:spcAft>
                <a:spcPts val="1200"/>
              </a:spcAft>
              <a:buNone/>
            </a:pPr>
            <a:endParaRPr sz="2000" dirty="0">
              <a:solidFill>
                <a:schemeClr val="dk1"/>
              </a:solidFill>
              <a:latin typeface="Gill Sans" panose="020B0604020202020204" charset="0"/>
              <a:sym typeface="Arial"/>
            </a:endParaRPr>
          </a:p>
        </p:txBody>
      </p:sp>
      <p:sp>
        <p:nvSpPr>
          <p:cNvPr id="136" name="Shape 136"/>
          <p:cNvSpPr txBox="1"/>
          <p:nvPr/>
        </p:nvSpPr>
        <p:spPr>
          <a:xfrm>
            <a:off x="304226" y="266513"/>
            <a:ext cx="8535550" cy="69233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C2113A"/>
              </a:buClr>
              <a:buSzPct val="25000"/>
              <a:buFont typeface="Gill Sans"/>
              <a:buNone/>
            </a:pPr>
            <a:r>
              <a:rPr lang="fr-FR" sz="1800" b="1" i="0" cap="none" smtClean="0">
                <a:solidFill>
                  <a:srgbClr val="C2113A"/>
                </a:solidFill>
                <a:latin typeface="Gill Sans" panose="020B0604020202020204" charset="0"/>
                <a:ea typeface="Gill Sans"/>
                <a:cs typeface="Gill Sans"/>
                <a:sym typeface="Gill Sans"/>
              </a:rPr>
              <a:t>PRÉSENTATION RAPIDE DE VOUS</a:t>
            </a:r>
          </a:p>
          <a:p>
            <a:pPr marL="0" marR="0" lvl="0" indent="0" algn="l" rtl="0">
              <a:spcBef>
                <a:spcPts val="0"/>
              </a:spcBef>
              <a:buClr>
                <a:srgbClr val="FFFFFF"/>
              </a:buClr>
              <a:buFont typeface="Arial"/>
              <a:buNone/>
            </a:pPr>
            <a:endParaRPr sz="1800" b="1" i="0" cap="none">
              <a:solidFill>
                <a:srgbClr val="C2113A"/>
              </a:solidFill>
              <a:latin typeface="Gill Sans" panose="020B0604020202020204" charset="0"/>
              <a:ea typeface="Gill Sans"/>
              <a:cs typeface="Gill Sans"/>
              <a:sym typeface="Gill Sans"/>
            </a:endParaRPr>
          </a:p>
        </p:txBody>
      </p:sp>
      <p:pic>
        <p:nvPicPr>
          <p:cNvPr id="137" name="Shape 137"/>
          <p:cNvPicPr preferRelativeResize="0"/>
          <p:nvPr/>
        </p:nvPicPr>
        <p:blipFill rotWithShape="1">
          <a:blip r:embed="rId3">
            <a:alphaModFix/>
          </a:blip>
          <a:srcRect/>
          <a:stretch/>
        </p:blipFill>
        <p:spPr>
          <a:xfrm>
            <a:off x="5463191" y="958850"/>
            <a:ext cx="2775260" cy="471794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p:nvPr/>
        </p:nvSpPr>
        <p:spPr>
          <a:xfrm>
            <a:off x="304226" y="266513"/>
            <a:ext cx="8535550" cy="692337"/>
          </a:xfrm>
          <a:prstGeom prst="rect">
            <a:avLst/>
          </a:prstGeom>
          <a:noFill/>
          <a:ln>
            <a:noFill/>
          </a:ln>
        </p:spPr>
        <p:txBody>
          <a:bodyPr lIns="91425" tIns="45700" rIns="91425" bIns="45700" anchor="t" anchorCtr="0">
            <a:noAutofit/>
          </a:bodyPr>
          <a:lstStyle/>
          <a:p>
            <a:pPr marL="0" marR="0" lvl="0" indent="0" algn="l" rtl="0">
              <a:spcBef>
                <a:spcPts val="0"/>
              </a:spcBef>
              <a:buClr>
                <a:srgbClr val="C00000"/>
              </a:buClr>
              <a:buSzPct val="25000"/>
              <a:buFont typeface="Gill Sans"/>
              <a:buNone/>
            </a:pPr>
            <a:r>
              <a:rPr lang="fr-FR" sz="1800" b="1" smtClean="0">
                <a:solidFill>
                  <a:srgbClr val="C2113A"/>
                </a:solidFill>
                <a:latin typeface="Gill Sans" panose="020B0604020202020204" charset="0"/>
                <a:ea typeface="Gill Sans"/>
                <a:cs typeface="Gill Sans"/>
                <a:sym typeface="Gill Sans"/>
              </a:rPr>
              <a:t>QUESTIONS?</a:t>
            </a:r>
            <a:endParaRPr lang="fr-FR" sz="1800" b="1">
              <a:solidFill>
                <a:srgbClr val="C2113A"/>
              </a:solidFill>
              <a:latin typeface="Gill Sans" panose="020B0604020202020204" charset="0"/>
              <a:ea typeface="Gill Sans"/>
              <a:cs typeface="Gill Sans"/>
              <a:sym typeface="Gill Sans"/>
            </a:endParaRPr>
          </a:p>
        </p:txBody>
      </p:sp>
      <p:pic>
        <p:nvPicPr>
          <p:cNvPr id="143" name="Shape 143"/>
          <p:cNvPicPr preferRelativeResize="0"/>
          <p:nvPr/>
        </p:nvPicPr>
        <p:blipFill rotWithShape="1">
          <a:blip r:embed="rId3">
            <a:alphaModFix/>
          </a:blip>
          <a:srcRect/>
          <a:stretch/>
        </p:blipFill>
        <p:spPr>
          <a:xfrm>
            <a:off x="1454726" y="1293091"/>
            <a:ext cx="6165272" cy="4283362"/>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p:nvPr/>
        </p:nvSpPr>
        <p:spPr>
          <a:xfrm>
            <a:off x="901700" y="2791663"/>
            <a:ext cx="7340600" cy="650038"/>
          </a:xfrm>
          <a:prstGeom prst="rect">
            <a:avLst/>
          </a:prstGeom>
          <a:noFill/>
          <a:ln>
            <a:noFill/>
          </a:ln>
        </p:spPr>
        <p:txBody>
          <a:bodyPr lIns="91425" tIns="45700" rIns="91425" bIns="45700" anchor="t" anchorCtr="0">
            <a:noAutofit/>
          </a:bodyPr>
          <a:lstStyle/>
          <a:p>
            <a:pPr marL="0" marR="0" lvl="0" indent="0" algn="ctr" rtl="0">
              <a:spcBef>
                <a:spcPts val="0"/>
              </a:spcBef>
              <a:buClr>
                <a:srgbClr val="FFFFFF"/>
              </a:buClr>
              <a:buSzPct val="25000"/>
              <a:buFont typeface="Gill Sans"/>
              <a:buNone/>
            </a:pPr>
            <a:r>
              <a:rPr lang="fr-FR" sz="2200" cap="none">
                <a:solidFill>
                  <a:srgbClr val="FFFFFF"/>
                </a:solidFill>
                <a:latin typeface="Gill Sans" panose="020B0604020202020204" charset="0"/>
                <a:ea typeface="Gill Sans"/>
                <a:cs typeface="Gill Sans"/>
                <a:sym typeface="Gill Sans"/>
              </a:rPr>
              <a:t>MERCI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p:nvPr/>
        </p:nvSpPr>
        <p:spPr>
          <a:xfrm>
            <a:off x="311150" y="958850"/>
            <a:ext cx="2616200" cy="720724"/>
          </a:xfrm>
          <a:prstGeom prst="roundRect">
            <a:avLst>
              <a:gd name="adj" fmla="val 16667"/>
            </a:avLst>
          </a:prstGeom>
          <a:solidFill>
            <a:srgbClr val="C0504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sz="1800" b="0" i="0" u="none" strike="noStrike" cap="none">
                <a:solidFill>
                  <a:srgbClr val="FFFFFF"/>
                </a:solidFill>
                <a:latin typeface="Gill Sans" panose="020B0604020202020204" charset="0"/>
                <a:ea typeface="Arial"/>
                <a:cs typeface="Arial"/>
                <a:sym typeface="Arial"/>
              </a:rPr>
              <a:t>ENGAGEMENT</a:t>
            </a:r>
          </a:p>
        </p:txBody>
      </p:sp>
      <p:sp>
        <p:nvSpPr>
          <p:cNvPr id="36" name="Shape 36"/>
          <p:cNvSpPr/>
          <p:nvPr/>
        </p:nvSpPr>
        <p:spPr>
          <a:xfrm>
            <a:off x="311150" y="1987550"/>
            <a:ext cx="2616200" cy="720724"/>
          </a:xfrm>
          <a:prstGeom prst="roundRect">
            <a:avLst>
              <a:gd name="adj" fmla="val 16667"/>
            </a:avLst>
          </a:prstGeom>
          <a:solidFill>
            <a:srgbClr val="833E9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sz="1800" b="0" i="0" u="none" strike="noStrike" cap="none">
                <a:solidFill>
                  <a:srgbClr val="FFFFFF"/>
                </a:solidFill>
                <a:latin typeface="Gill Sans" panose="020B0604020202020204" charset="0"/>
                <a:ea typeface="Arial"/>
                <a:cs typeface="Arial"/>
                <a:sym typeface="Arial"/>
              </a:rPr>
              <a:t>RESPECT</a:t>
            </a:r>
          </a:p>
        </p:txBody>
      </p:sp>
      <p:sp>
        <p:nvSpPr>
          <p:cNvPr id="37" name="Shape 37"/>
          <p:cNvSpPr/>
          <p:nvPr/>
        </p:nvSpPr>
        <p:spPr>
          <a:xfrm>
            <a:off x="311150" y="3016250"/>
            <a:ext cx="2616200" cy="720724"/>
          </a:xfrm>
          <a:prstGeom prst="roundRect">
            <a:avLst>
              <a:gd name="adj" fmla="val 16667"/>
            </a:avLst>
          </a:prstGeom>
          <a:solidFill>
            <a:srgbClr val="1DB8D1"/>
          </a:solidFill>
          <a:ln w="9525"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sz="1800" b="0" i="0" u="none" strike="noStrike" cap="none">
                <a:solidFill>
                  <a:srgbClr val="FFFFFF"/>
                </a:solidFill>
                <a:latin typeface="Gill Sans" panose="020B0604020202020204" charset="0"/>
                <a:ea typeface="Arial"/>
                <a:cs typeface="Arial"/>
                <a:sym typeface="Arial"/>
              </a:rPr>
              <a:t>COMMUNICATION POSITIVE</a:t>
            </a:r>
          </a:p>
        </p:txBody>
      </p:sp>
      <p:sp>
        <p:nvSpPr>
          <p:cNvPr id="38" name="Shape 38"/>
          <p:cNvSpPr/>
          <p:nvPr/>
        </p:nvSpPr>
        <p:spPr>
          <a:xfrm>
            <a:off x="311150" y="4044950"/>
            <a:ext cx="2616200" cy="720724"/>
          </a:xfrm>
          <a:prstGeom prst="roundRect">
            <a:avLst>
              <a:gd name="adj" fmla="val 16667"/>
            </a:avLst>
          </a:prstGeom>
          <a:solidFill>
            <a:srgbClr val="FC8A0E"/>
          </a:solidFill>
          <a:ln w="9525"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sz="1800" b="0" i="0" u="none" strike="noStrike" cap="none" dirty="0" smtClean="0">
                <a:solidFill>
                  <a:srgbClr val="FFFFFF"/>
                </a:solidFill>
                <a:latin typeface="Gill Sans" panose="020B0604020202020204" charset="0"/>
                <a:ea typeface="Arial"/>
                <a:cs typeface="Arial"/>
                <a:sym typeface="Arial"/>
              </a:rPr>
              <a:t>PROFESSIONNALISME</a:t>
            </a:r>
            <a:endParaRPr lang="fr-FR" sz="1800" b="0" i="0" u="none" strike="noStrike" cap="none" dirty="0">
              <a:solidFill>
                <a:srgbClr val="FFFFFF"/>
              </a:solidFill>
              <a:latin typeface="Gill Sans" panose="020B0604020202020204" charset="0"/>
              <a:ea typeface="Arial"/>
              <a:cs typeface="Arial"/>
              <a:sym typeface="Arial"/>
            </a:endParaRPr>
          </a:p>
        </p:txBody>
      </p:sp>
      <p:sp>
        <p:nvSpPr>
          <p:cNvPr id="39" name="Shape 39"/>
          <p:cNvSpPr/>
          <p:nvPr/>
        </p:nvSpPr>
        <p:spPr>
          <a:xfrm>
            <a:off x="3233738" y="958850"/>
            <a:ext cx="5489574" cy="720724"/>
          </a:xfrm>
          <a:prstGeom prst="roundRect">
            <a:avLst>
              <a:gd name="adj" fmla="val 16667"/>
            </a:avLst>
          </a:prstGeom>
          <a:noFill/>
          <a:ln w="9525" cap="flat" cmpd="sng">
            <a:solidFill>
              <a:srgbClr val="C0504D"/>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2A6C"/>
              </a:buClr>
              <a:buSzPct val="25000"/>
              <a:buFont typeface="Arial"/>
              <a:buNone/>
            </a:pPr>
            <a:r>
              <a:rPr lang="fr-FR" sz="1800" b="0" i="0" u="none" strike="noStrike" cap="none">
                <a:solidFill>
                  <a:srgbClr val="002A6C"/>
                </a:solidFill>
                <a:latin typeface="Gill Sans" panose="020B0604020202020204" charset="0"/>
                <a:ea typeface="Arial"/>
                <a:cs typeface="Arial"/>
                <a:sym typeface="Arial"/>
              </a:rPr>
              <a:t>S’engager activement dans toutes les activités et discussions </a:t>
            </a:r>
          </a:p>
        </p:txBody>
      </p:sp>
      <p:sp>
        <p:nvSpPr>
          <p:cNvPr id="40" name="Shape 40"/>
          <p:cNvSpPr/>
          <p:nvPr/>
        </p:nvSpPr>
        <p:spPr>
          <a:xfrm>
            <a:off x="3248025" y="1989138"/>
            <a:ext cx="5487988" cy="720724"/>
          </a:xfrm>
          <a:prstGeom prst="roundRect">
            <a:avLst>
              <a:gd name="adj" fmla="val 16667"/>
            </a:avLst>
          </a:prstGeom>
          <a:noFill/>
          <a:ln w="9525" cap="flat" cmpd="sng">
            <a:solidFill>
              <a:srgbClr val="833E90"/>
            </a:solidFill>
            <a:prstDash val="solid"/>
            <a:round/>
            <a:headEnd type="none" w="med" len="med"/>
            <a:tailEnd type="none" w="med" len="med"/>
          </a:ln>
        </p:spPr>
        <p:txBody>
          <a:bodyPr lIns="91425" tIns="45700" rIns="91425" bIns="45700" anchor="ctr" anchorCtr="0">
            <a:noAutofit/>
          </a:bodyPr>
          <a:lstStyle/>
          <a:p>
            <a:pPr marL="171450" marR="0" lvl="0" indent="-171450" algn="l" rtl="0">
              <a:lnSpc>
                <a:spcPct val="100000"/>
              </a:lnSpc>
              <a:spcBef>
                <a:spcPts val="0"/>
              </a:spcBef>
              <a:spcAft>
                <a:spcPts val="0"/>
              </a:spcAft>
              <a:buClr>
                <a:srgbClr val="002A6C"/>
              </a:buClr>
              <a:buSzPct val="100000"/>
              <a:buFont typeface="Arial"/>
              <a:buChar char="-"/>
            </a:pPr>
            <a:r>
              <a:rPr lang="fr-FR" sz="1800" b="0" i="0" u="none" strike="noStrike" cap="none">
                <a:solidFill>
                  <a:srgbClr val="002A6C"/>
                </a:solidFill>
                <a:latin typeface="Gill Sans" panose="020B0604020202020204" charset="0"/>
                <a:ea typeface="Arial"/>
                <a:cs typeface="Arial"/>
                <a:sym typeface="Arial"/>
              </a:rPr>
              <a:t>Se respecter soi-même et respecter les autres. </a:t>
            </a:r>
          </a:p>
          <a:p>
            <a:pPr marL="171450" marR="0" lvl="0" indent="-171450" algn="l" rtl="0">
              <a:lnSpc>
                <a:spcPct val="100000"/>
              </a:lnSpc>
              <a:spcBef>
                <a:spcPts val="0"/>
              </a:spcBef>
              <a:spcAft>
                <a:spcPts val="0"/>
              </a:spcAft>
              <a:buClr>
                <a:srgbClr val="002A6C"/>
              </a:buClr>
              <a:buSzPct val="100000"/>
              <a:buFont typeface="Arial"/>
              <a:buChar char="-"/>
            </a:pPr>
            <a:r>
              <a:rPr lang="fr-FR" sz="1800" b="0" i="0" u="none" strike="noStrike" cap="none">
                <a:solidFill>
                  <a:srgbClr val="002A6C"/>
                </a:solidFill>
                <a:latin typeface="Gill Sans" panose="020B0604020202020204" charset="0"/>
                <a:ea typeface="Arial"/>
                <a:cs typeface="Arial"/>
                <a:sym typeface="Arial"/>
              </a:rPr>
              <a:t>Etre attentif aux feedbacks des autres</a:t>
            </a:r>
          </a:p>
        </p:txBody>
      </p:sp>
      <p:sp>
        <p:nvSpPr>
          <p:cNvPr id="41" name="Shape 41"/>
          <p:cNvSpPr/>
          <p:nvPr/>
        </p:nvSpPr>
        <p:spPr>
          <a:xfrm>
            <a:off x="3248025" y="3016250"/>
            <a:ext cx="5487988" cy="720724"/>
          </a:xfrm>
          <a:prstGeom prst="roundRect">
            <a:avLst>
              <a:gd name="adj" fmla="val 16667"/>
            </a:avLst>
          </a:prstGeom>
          <a:noFill/>
          <a:ln w="9525" cap="flat" cmpd="sng">
            <a:solidFill>
              <a:srgbClr val="1DB8D1"/>
            </a:solidFill>
            <a:prstDash val="solid"/>
            <a:round/>
            <a:headEnd type="none" w="med" len="med"/>
            <a:tailEnd type="none" w="med" len="med"/>
          </a:ln>
        </p:spPr>
        <p:txBody>
          <a:bodyPr lIns="91425" tIns="45700" rIns="91425" bIns="45700" anchor="ctr" anchorCtr="0">
            <a:noAutofit/>
          </a:bodyPr>
          <a:lstStyle/>
          <a:p>
            <a:pPr marL="171450" marR="0" lvl="0" indent="-171450" algn="l" rtl="0">
              <a:lnSpc>
                <a:spcPct val="100000"/>
              </a:lnSpc>
              <a:spcBef>
                <a:spcPts val="0"/>
              </a:spcBef>
              <a:spcAft>
                <a:spcPts val="0"/>
              </a:spcAft>
              <a:buClr>
                <a:srgbClr val="002A6C"/>
              </a:buClr>
              <a:buSzPct val="100000"/>
              <a:buFont typeface="Arial"/>
              <a:buChar char="-"/>
            </a:pPr>
            <a:r>
              <a:rPr lang="fr-FR" sz="1800" b="0" i="0" u="none" strike="noStrike" cap="none">
                <a:solidFill>
                  <a:srgbClr val="002A6C"/>
                </a:solidFill>
                <a:latin typeface="Gill Sans" panose="020B0604020202020204" charset="0"/>
                <a:ea typeface="Arial"/>
                <a:cs typeface="Arial"/>
                <a:sym typeface="Arial"/>
              </a:rPr>
              <a:t>Ecouter les autres et éviter les jugements de valeurs. </a:t>
            </a:r>
          </a:p>
          <a:p>
            <a:pPr marL="171450" marR="0" lvl="0" indent="-171450" algn="l" rtl="0">
              <a:lnSpc>
                <a:spcPct val="100000"/>
              </a:lnSpc>
              <a:spcBef>
                <a:spcPts val="0"/>
              </a:spcBef>
              <a:spcAft>
                <a:spcPts val="0"/>
              </a:spcAft>
              <a:buClr>
                <a:srgbClr val="002A6C"/>
              </a:buClr>
              <a:buSzPct val="100000"/>
              <a:buFont typeface="Arial"/>
              <a:buChar char="-"/>
            </a:pPr>
            <a:r>
              <a:rPr lang="fr-FR" sz="1800" b="0" i="0" u="none" strike="noStrike" cap="none">
                <a:solidFill>
                  <a:srgbClr val="002A6C"/>
                </a:solidFill>
                <a:latin typeface="Gill Sans" panose="020B0604020202020204" charset="0"/>
                <a:ea typeface="Arial"/>
                <a:cs typeface="Arial"/>
                <a:sym typeface="Arial"/>
              </a:rPr>
              <a:t>Participer et prendre la parole.</a:t>
            </a:r>
          </a:p>
        </p:txBody>
      </p:sp>
      <p:sp>
        <p:nvSpPr>
          <p:cNvPr id="42" name="Shape 42"/>
          <p:cNvSpPr/>
          <p:nvPr/>
        </p:nvSpPr>
        <p:spPr>
          <a:xfrm>
            <a:off x="3248025" y="4044950"/>
            <a:ext cx="5487988" cy="720724"/>
          </a:xfrm>
          <a:prstGeom prst="roundRect">
            <a:avLst>
              <a:gd name="adj" fmla="val 16667"/>
            </a:avLst>
          </a:prstGeom>
          <a:noFill/>
          <a:ln w="9525" cap="flat" cmpd="sng">
            <a:solidFill>
              <a:srgbClr val="FC8A0E"/>
            </a:solidFill>
            <a:prstDash val="solid"/>
            <a:round/>
            <a:headEnd type="none" w="med" len="med"/>
            <a:tailEnd type="none" w="med" len="med"/>
          </a:ln>
        </p:spPr>
        <p:txBody>
          <a:bodyPr lIns="91425" tIns="45700" rIns="91425" bIns="45700" anchor="ctr" anchorCtr="0">
            <a:noAutofit/>
          </a:bodyPr>
          <a:lstStyle/>
          <a:p>
            <a:pPr marL="171450" marR="0" lvl="0" indent="-171450" algn="l" rtl="0">
              <a:lnSpc>
                <a:spcPct val="100000"/>
              </a:lnSpc>
              <a:spcBef>
                <a:spcPts val="0"/>
              </a:spcBef>
              <a:spcAft>
                <a:spcPts val="0"/>
              </a:spcAft>
              <a:buClr>
                <a:srgbClr val="002A6C"/>
              </a:buClr>
              <a:buSzPct val="100000"/>
              <a:buFont typeface="Arial"/>
              <a:buChar char="-"/>
            </a:pPr>
            <a:r>
              <a:rPr lang="fr-FR" sz="1800" b="0" i="0" u="none" strike="noStrike" cap="none">
                <a:solidFill>
                  <a:srgbClr val="002A6C"/>
                </a:solidFill>
                <a:latin typeface="Gill Sans" panose="020B0604020202020204" charset="0"/>
                <a:ea typeface="Arial"/>
                <a:cs typeface="Arial"/>
                <a:sym typeface="Arial"/>
              </a:rPr>
              <a:t>Se comporter comme si vous étiez au travail. </a:t>
            </a:r>
          </a:p>
          <a:p>
            <a:pPr marL="171450" marR="0" lvl="0" indent="-171450" algn="l" rtl="0">
              <a:lnSpc>
                <a:spcPct val="100000"/>
              </a:lnSpc>
              <a:spcBef>
                <a:spcPts val="0"/>
              </a:spcBef>
              <a:spcAft>
                <a:spcPts val="0"/>
              </a:spcAft>
              <a:buClr>
                <a:srgbClr val="002A6C"/>
              </a:buClr>
              <a:buSzPct val="100000"/>
              <a:buFont typeface="Arial"/>
              <a:buChar char="-"/>
            </a:pPr>
            <a:r>
              <a:rPr lang="fr-FR" sz="1800" b="0" i="0" u="none" strike="noStrike" cap="none">
                <a:solidFill>
                  <a:srgbClr val="002A6C"/>
                </a:solidFill>
                <a:latin typeface="Gill Sans" panose="020B0604020202020204" charset="0"/>
                <a:ea typeface="Arial"/>
                <a:cs typeface="Arial"/>
                <a:sym typeface="Arial"/>
              </a:rPr>
              <a:t>Etre à l’heure et éteindre votre téléphone portable.</a:t>
            </a:r>
          </a:p>
        </p:txBody>
      </p:sp>
      <p:sp>
        <p:nvSpPr>
          <p:cNvPr id="43" name="Shape 43"/>
          <p:cNvSpPr txBox="1"/>
          <p:nvPr/>
        </p:nvSpPr>
        <p:spPr>
          <a:xfrm>
            <a:off x="304226" y="266513"/>
            <a:ext cx="8535550" cy="69233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C2113A"/>
              </a:buClr>
              <a:buSzPct val="25000"/>
              <a:buFont typeface="Arial"/>
              <a:buNone/>
            </a:pPr>
            <a:r>
              <a:rPr lang="fr-FR" sz="1800" b="1" i="0" u="none" strike="noStrike" cap="none" smtClean="0">
                <a:solidFill>
                  <a:srgbClr val="C2113A"/>
                </a:solidFill>
                <a:latin typeface="Gill Sans" panose="020B0604020202020204" charset="0"/>
                <a:ea typeface="Arial"/>
                <a:cs typeface="Arial"/>
                <a:sym typeface="Arial"/>
              </a:rPr>
              <a:t>RÈGLES DE FONCTIONNEMENT PENDANT LA FORMATION</a:t>
            </a:r>
            <a:endParaRPr lang="fr-FR" sz="1800" b="1" i="0" u="none" strike="noStrike" cap="none">
              <a:solidFill>
                <a:srgbClr val="C2113A"/>
              </a:solidFill>
              <a:latin typeface="Gill Sans" panose="020B0604020202020204" charset="0"/>
              <a:ea typeface="Arial"/>
              <a:cs typeface="Arial"/>
              <a:sym typeface="Arial"/>
            </a:endParaRPr>
          </a:p>
        </p:txBody>
      </p:sp>
      <p:sp>
        <p:nvSpPr>
          <p:cNvPr id="44" name="Shape 44"/>
          <p:cNvSpPr/>
          <p:nvPr/>
        </p:nvSpPr>
        <p:spPr>
          <a:xfrm>
            <a:off x="323850" y="5100637"/>
            <a:ext cx="2616200" cy="719136"/>
          </a:xfrm>
          <a:prstGeom prst="roundRect">
            <a:avLst>
              <a:gd name="adj" fmla="val 16667"/>
            </a:avLst>
          </a:prstGeom>
          <a:solidFill>
            <a:srgbClr val="C0504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sz="1800" b="0" i="0" u="none" strike="noStrike" cap="none">
                <a:solidFill>
                  <a:srgbClr val="FFFFFF"/>
                </a:solidFill>
                <a:latin typeface="Gill Sans" panose="020B0604020202020204" charset="0"/>
                <a:ea typeface="Arial"/>
                <a:cs typeface="Arial"/>
                <a:sym typeface="Arial"/>
              </a:rPr>
              <a:t>APPRENTISSAGE</a:t>
            </a:r>
          </a:p>
        </p:txBody>
      </p:sp>
      <p:sp>
        <p:nvSpPr>
          <p:cNvPr id="45" name="Shape 45"/>
          <p:cNvSpPr/>
          <p:nvPr/>
        </p:nvSpPr>
        <p:spPr>
          <a:xfrm>
            <a:off x="3246438" y="5100637"/>
            <a:ext cx="5489574" cy="719136"/>
          </a:xfrm>
          <a:prstGeom prst="roundRect">
            <a:avLst>
              <a:gd name="adj" fmla="val 16667"/>
            </a:avLst>
          </a:prstGeom>
          <a:noFill/>
          <a:ln w="9525" cap="flat" cmpd="sng">
            <a:solidFill>
              <a:srgbClr val="C0504D"/>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2A6C"/>
              </a:buClr>
              <a:buSzPct val="25000"/>
              <a:buFont typeface="Arial"/>
              <a:buNone/>
            </a:pPr>
            <a:r>
              <a:rPr lang="fr-FR" sz="1800" b="0" i="0" u="none" strike="noStrike" cap="none">
                <a:solidFill>
                  <a:srgbClr val="002A6C"/>
                </a:solidFill>
                <a:latin typeface="Gill Sans" panose="020B0604020202020204" charset="0"/>
                <a:ea typeface="Arial"/>
                <a:cs typeface="Arial"/>
                <a:sym typeface="Arial"/>
              </a:rPr>
              <a:t>Apprendre et poser des questions pour clarifier votre compréhension.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p:nvPr/>
        </p:nvSpPr>
        <p:spPr>
          <a:xfrm>
            <a:off x="304226" y="266513"/>
            <a:ext cx="8535550" cy="69233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C2113A"/>
              </a:buClr>
              <a:buSzPct val="25000"/>
              <a:buFont typeface="Gill Sans"/>
              <a:buNone/>
            </a:pPr>
            <a:r>
              <a:rPr lang="fr-FR" sz="1800" b="1" i="0" u="none" strike="noStrike" cap="none" smtClean="0">
                <a:solidFill>
                  <a:srgbClr val="C2113A"/>
                </a:solidFill>
                <a:latin typeface="Gill Sans" panose="020B0604020202020204" charset="0"/>
                <a:ea typeface="Gill Sans"/>
                <a:cs typeface="Gill Sans"/>
                <a:sym typeface="Gill Sans"/>
              </a:rPr>
              <a:t>OBJECTIFS D’APPRENTISSAGE</a:t>
            </a:r>
            <a:endParaRPr lang="fr-FR" sz="1800" b="1" i="0" u="none" strike="noStrike" cap="none">
              <a:solidFill>
                <a:srgbClr val="C2113A"/>
              </a:solidFill>
              <a:latin typeface="Gill Sans" panose="020B0604020202020204" charset="0"/>
              <a:ea typeface="Gill Sans"/>
              <a:cs typeface="Gill Sans"/>
              <a:sym typeface="Gill Sans"/>
            </a:endParaRPr>
          </a:p>
        </p:txBody>
      </p:sp>
      <p:sp>
        <p:nvSpPr>
          <p:cNvPr id="52" name="Shape 52"/>
          <p:cNvSpPr txBox="1"/>
          <p:nvPr/>
        </p:nvSpPr>
        <p:spPr>
          <a:xfrm>
            <a:off x="304225" y="958850"/>
            <a:ext cx="8535550" cy="4678204"/>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1200"/>
              </a:spcBef>
              <a:spcAft>
                <a:spcPts val="1200"/>
              </a:spcAft>
              <a:buClr>
                <a:schemeClr val="dk1"/>
              </a:buClr>
              <a:buFont typeface="Arial" panose="020B0604020202020204" pitchFamily="34" charset="0"/>
              <a:buChar char="•"/>
            </a:pPr>
            <a:r>
              <a:rPr lang="fr-FR" sz="2000" b="0" i="0" u="none" strike="noStrike" cap="none" dirty="0" smtClean="0">
                <a:solidFill>
                  <a:srgbClr val="17375E"/>
                </a:solidFill>
                <a:latin typeface="Gill Sans" panose="020B0604020202020204" charset="0"/>
                <a:ea typeface="Cabin"/>
                <a:cs typeface="Cabin"/>
                <a:sym typeface="Cabin"/>
              </a:rPr>
              <a:t>Identifier les composantes essentielles </a:t>
            </a:r>
            <a:r>
              <a:rPr lang="fr-FR" sz="2000" b="0" i="0" u="none" strike="noStrike" cap="none" dirty="0" smtClean="0">
                <a:solidFill>
                  <a:srgbClr val="17375E"/>
                </a:solidFill>
                <a:latin typeface="Gill Sans" panose="020B0604020202020204" charset="0"/>
                <a:ea typeface="Cabin"/>
                <a:cs typeface="Cabin"/>
                <a:sym typeface="Cabin"/>
              </a:rPr>
              <a:t>d'un « </a:t>
            </a:r>
            <a:r>
              <a:rPr lang="fr-FR" sz="2000" b="0" i="0" u="none" strike="noStrike" cap="none" dirty="0" err="1" smtClean="0">
                <a:solidFill>
                  <a:srgbClr val="17375E"/>
                </a:solidFill>
                <a:latin typeface="Gill Sans" panose="020B0604020202020204" charset="0"/>
                <a:ea typeface="Cabin"/>
                <a:cs typeface="Cabin"/>
                <a:sym typeface="Cabin"/>
              </a:rPr>
              <a:t>Elevator</a:t>
            </a:r>
            <a:r>
              <a:rPr lang="fr-FR" sz="2000" b="0" i="0" u="none" strike="noStrike" cap="none" dirty="0" smtClean="0">
                <a:solidFill>
                  <a:srgbClr val="17375E"/>
                </a:solidFill>
                <a:latin typeface="Gill Sans" panose="020B0604020202020204" charset="0"/>
                <a:ea typeface="Cabin"/>
                <a:cs typeface="Cabin"/>
                <a:sym typeface="Cabin"/>
              </a:rPr>
              <a:t> Pitch », y compris la compréhension du public, la clarté et la </a:t>
            </a:r>
            <a:r>
              <a:rPr lang="fr-FR" sz="2000" b="0" i="0" u="none" strike="noStrike" cap="none" dirty="0" smtClean="0">
                <a:solidFill>
                  <a:srgbClr val="17375E"/>
                </a:solidFill>
                <a:latin typeface="Gill Sans" panose="020B0604020202020204" charset="0"/>
                <a:ea typeface="Cabin"/>
                <a:cs typeface="Cabin"/>
                <a:sym typeface="Cabin"/>
              </a:rPr>
              <a:t>brièveté.</a:t>
            </a:r>
            <a:endParaRPr lang="fr-FR" sz="2000" b="0" i="0" u="none" strike="noStrike" cap="none" dirty="0" smtClean="0">
              <a:solidFill>
                <a:srgbClr val="17375E"/>
              </a:solidFill>
              <a:latin typeface="Gill Sans" panose="020B0604020202020204" charset="0"/>
              <a:ea typeface="Cabin"/>
              <a:cs typeface="Cabin"/>
              <a:sym typeface="Cabin"/>
            </a:endParaRPr>
          </a:p>
          <a:p>
            <a:pPr marL="342900" marR="0" lvl="0" indent="-342900" algn="l" rtl="0">
              <a:lnSpc>
                <a:spcPct val="100000"/>
              </a:lnSpc>
              <a:spcBef>
                <a:spcPts val="1200"/>
              </a:spcBef>
              <a:spcAft>
                <a:spcPts val="1200"/>
              </a:spcAft>
              <a:buClr>
                <a:schemeClr val="dk1"/>
              </a:buClr>
              <a:buFont typeface="Arial" panose="020B0604020202020204" pitchFamily="34" charset="0"/>
              <a:buChar char="•"/>
            </a:pPr>
            <a:r>
              <a:rPr lang="fr-FR" sz="2000" b="0" i="0" u="none" strike="noStrike" cap="none" dirty="0" smtClean="0">
                <a:solidFill>
                  <a:srgbClr val="17375E"/>
                </a:solidFill>
                <a:latin typeface="Gill Sans" panose="020B0604020202020204" charset="0"/>
                <a:ea typeface="Cabin"/>
                <a:cs typeface="Cabin"/>
                <a:sym typeface="Cabin"/>
              </a:rPr>
              <a:t>Créer </a:t>
            </a:r>
            <a:r>
              <a:rPr lang="fr-FR" sz="2000" b="0" i="0" u="none" strike="noStrike" cap="none" dirty="0" smtClean="0">
                <a:solidFill>
                  <a:srgbClr val="17375E"/>
                </a:solidFill>
                <a:latin typeface="Gill Sans" panose="020B0604020202020204" charset="0"/>
                <a:ea typeface="Cabin"/>
                <a:cs typeface="Cabin"/>
                <a:sym typeface="Cabin"/>
              </a:rPr>
              <a:t>et offrir un « </a:t>
            </a:r>
            <a:r>
              <a:rPr lang="fr-FR" sz="2000" b="0" i="0" u="none" strike="noStrike" cap="none" dirty="0" err="1" smtClean="0">
                <a:solidFill>
                  <a:srgbClr val="17375E"/>
                </a:solidFill>
                <a:latin typeface="Gill Sans" panose="020B0604020202020204" charset="0"/>
                <a:ea typeface="Cabin"/>
                <a:cs typeface="Cabin"/>
                <a:sym typeface="Cabin"/>
              </a:rPr>
              <a:t>Elevator</a:t>
            </a:r>
            <a:r>
              <a:rPr lang="fr-FR" sz="2000" b="0" i="0" u="none" strike="noStrike" cap="none" dirty="0" smtClean="0">
                <a:solidFill>
                  <a:srgbClr val="17375E"/>
                </a:solidFill>
                <a:latin typeface="Gill Sans" panose="020B0604020202020204" charset="0"/>
                <a:ea typeface="Cabin"/>
                <a:cs typeface="Cabin"/>
                <a:sym typeface="Cabin"/>
              </a:rPr>
              <a:t> Pitch » pour un employeur ou un investisseur </a:t>
            </a:r>
            <a:r>
              <a:rPr lang="fr-FR" sz="2000" b="0" i="0" u="none" strike="noStrike" cap="none" dirty="0" smtClean="0">
                <a:solidFill>
                  <a:srgbClr val="17375E"/>
                </a:solidFill>
                <a:latin typeface="Gill Sans" panose="020B0604020202020204" charset="0"/>
                <a:ea typeface="Cabin"/>
                <a:cs typeface="Cabin"/>
                <a:sym typeface="Cabin"/>
              </a:rPr>
              <a:t>potentiel.</a:t>
            </a:r>
            <a:endParaRPr lang="fr-FR" sz="2000" b="0" i="0" u="none" strike="noStrike" cap="none" dirty="0" smtClean="0">
              <a:solidFill>
                <a:srgbClr val="17375E"/>
              </a:solidFill>
              <a:latin typeface="Gill Sans" panose="020B0604020202020204" charset="0"/>
              <a:ea typeface="Cabin"/>
              <a:cs typeface="Cabin"/>
              <a:sym typeface="Cabin"/>
            </a:endParaRPr>
          </a:p>
          <a:p>
            <a:pPr marL="342900" marR="0" lvl="0" indent="-342900" algn="l" rtl="0">
              <a:lnSpc>
                <a:spcPct val="100000"/>
              </a:lnSpc>
              <a:spcBef>
                <a:spcPts val="1200"/>
              </a:spcBef>
              <a:spcAft>
                <a:spcPts val="1200"/>
              </a:spcAft>
              <a:buClr>
                <a:schemeClr val="dk1"/>
              </a:buClr>
              <a:buFont typeface="Arial" panose="020B0604020202020204" pitchFamily="34" charset="0"/>
              <a:buChar char="•"/>
            </a:pPr>
            <a:r>
              <a:rPr lang="fr-FR" sz="2000" b="0" i="0" u="none" strike="noStrike" cap="none" dirty="0" smtClean="0">
                <a:solidFill>
                  <a:srgbClr val="17375E"/>
                </a:solidFill>
                <a:latin typeface="Gill Sans" panose="020B0604020202020204" charset="0"/>
                <a:ea typeface="Cabin"/>
                <a:cs typeface="Cabin"/>
                <a:sym typeface="Cabin"/>
              </a:rPr>
              <a:t>Savoir </a:t>
            </a:r>
            <a:r>
              <a:rPr lang="fr-FR" sz="2000" b="0" i="0" u="none" strike="noStrike" cap="none" dirty="0" smtClean="0">
                <a:solidFill>
                  <a:srgbClr val="17375E"/>
                </a:solidFill>
                <a:latin typeface="Gill Sans" panose="020B0604020202020204" charset="0"/>
                <a:ea typeface="Cabin"/>
                <a:cs typeface="Cabin"/>
                <a:sym typeface="Cabin"/>
              </a:rPr>
              <a:t>se </a:t>
            </a:r>
            <a:r>
              <a:rPr lang="fr-FR" sz="2000" b="0" i="0" u="none" strike="noStrike" cap="none" dirty="0" smtClean="0">
                <a:solidFill>
                  <a:srgbClr val="17375E"/>
                </a:solidFill>
                <a:latin typeface="Gill Sans" panose="020B0604020202020204" charset="0"/>
                <a:ea typeface="Cabin"/>
                <a:cs typeface="Cabin"/>
                <a:sym typeface="Cabin"/>
              </a:rPr>
              <a:t>présenter.</a:t>
            </a:r>
            <a:endParaRPr lang="fr-FR" sz="2000" b="0" i="0" u="none" strike="noStrike" cap="none" dirty="0" smtClean="0">
              <a:solidFill>
                <a:srgbClr val="17375E"/>
              </a:solidFill>
              <a:latin typeface="Gill Sans" panose="020B0604020202020204" charset="0"/>
              <a:ea typeface="Cabin"/>
              <a:cs typeface="Cabin"/>
              <a:sym typeface="Cabin"/>
            </a:endParaRPr>
          </a:p>
        </p:txBody>
      </p:sp>
      <p:pic>
        <p:nvPicPr>
          <p:cNvPr id="53" name="Shape 53"/>
          <p:cNvPicPr preferRelativeResize="0"/>
          <p:nvPr/>
        </p:nvPicPr>
        <p:blipFill rotWithShape="1">
          <a:blip r:embed="rId3">
            <a:alphaModFix/>
          </a:blip>
          <a:srcRect/>
          <a:stretch/>
        </p:blipFill>
        <p:spPr>
          <a:xfrm>
            <a:off x="7020098" y="3773318"/>
            <a:ext cx="2123803" cy="2227905"/>
          </a:xfrm>
          <a:prstGeom prst="rect">
            <a:avLst/>
          </a:prstGeom>
          <a:noFill/>
          <a:ln>
            <a:noFill/>
          </a:ln>
        </p:spPr>
      </p:pic>
      <p:sp>
        <p:nvSpPr>
          <p:cNvPr id="5" name="Shape 52"/>
          <p:cNvSpPr/>
          <p:nvPr/>
        </p:nvSpPr>
        <p:spPr>
          <a:xfrm>
            <a:off x="304224" y="961988"/>
            <a:ext cx="353529" cy="369846"/>
          </a:xfrm>
          <a:prstGeom prst="roundRect">
            <a:avLst>
              <a:gd name="adj" fmla="val 16667"/>
            </a:avLst>
          </a:prstGeom>
          <a:solidFill>
            <a:srgbClr val="753996"/>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sz="1800" dirty="0">
                <a:solidFill>
                  <a:srgbClr val="FFFFFF"/>
                </a:solidFill>
                <a:latin typeface="Gill Sans" panose="020B0604020202020204" charset="0"/>
              </a:rPr>
              <a:t>1</a:t>
            </a:r>
            <a:endParaRPr lang="fr-FR" sz="1800" b="0" i="0" u="none" strike="noStrike" cap="none" dirty="0">
              <a:solidFill>
                <a:srgbClr val="FFFFFF"/>
              </a:solidFill>
              <a:latin typeface="Gill Sans" panose="020B0604020202020204" charset="0"/>
              <a:sym typeface="Arial"/>
            </a:endParaRPr>
          </a:p>
        </p:txBody>
      </p:sp>
      <p:sp>
        <p:nvSpPr>
          <p:cNvPr id="6" name="Shape 52"/>
          <p:cNvSpPr/>
          <p:nvPr/>
        </p:nvSpPr>
        <p:spPr>
          <a:xfrm>
            <a:off x="304224" y="1869931"/>
            <a:ext cx="353529" cy="369846"/>
          </a:xfrm>
          <a:prstGeom prst="roundRect">
            <a:avLst>
              <a:gd name="adj" fmla="val 16667"/>
            </a:avLst>
          </a:prstGeom>
          <a:solidFill>
            <a:srgbClr val="753996"/>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sz="1800" dirty="0" smtClean="0">
                <a:solidFill>
                  <a:srgbClr val="FFFFFF"/>
                </a:solidFill>
                <a:latin typeface="Gill Sans" panose="020B0604020202020204" charset="0"/>
              </a:rPr>
              <a:t>2</a:t>
            </a:r>
            <a:endParaRPr lang="fr-FR" sz="1800" b="0" i="0" u="none" strike="noStrike" cap="none" dirty="0">
              <a:solidFill>
                <a:srgbClr val="FFFFFF"/>
              </a:solidFill>
              <a:latin typeface="Gill Sans" panose="020B0604020202020204" charset="0"/>
              <a:sym typeface="Arial"/>
            </a:endParaRPr>
          </a:p>
        </p:txBody>
      </p:sp>
      <p:sp>
        <p:nvSpPr>
          <p:cNvPr id="7" name="Shape 52"/>
          <p:cNvSpPr/>
          <p:nvPr/>
        </p:nvSpPr>
        <p:spPr>
          <a:xfrm>
            <a:off x="304224" y="2788878"/>
            <a:ext cx="353529" cy="369846"/>
          </a:xfrm>
          <a:prstGeom prst="roundRect">
            <a:avLst>
              <a:gd name="adj" fmla="val 16667"/>
            </a:avLst>
          </a:prstGeom>
          <a:solidFill>
            <a:srgbClr val="753996"/>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sz="1800" dirty="0" smtClean="0">
                <a:solidFill>
                  <a:srgbClr val="FFFFFF"/>
                </a:solidFill>
                <a:latin typeface="Gill Sans" panose="020B0604020202020204" charset="0"/>
              </a:rPr>
              <a:t>3</a:t>
            </a:r>
            <a:endParaRPr lang="fr-FR" sz="1800" b="0" i="0" u="none" strike="noStrike" cap="none" dirty="0">
              <a:solidFill>
                <a:srgbClr val="FFFFFF"/>
              </a:solidFill>
              <a:latin typeface="Gill Sans" panose="020B0604020202020204" charset="0"/>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p:nvPr/>
        </p:nvSpPr>
        <p:spPr>
          <a:xfrm>
            <a:off x="304800" y="958850"/>
            <a:ext cx="6350000" cy="4673600"/>
          </a:xfrm>
          <a:prstGeom prst="rect">
            <a:avLst/>
          </a:prstGeom>
          <a:noFill/>
          <a:ln>
            <a:noFill/>
          </a:ln>
        </p:spPr>
        <p:txBody>
          <a:bodyPr lIns="91425" tIns="45700" rIns="91425" bIns="45700" anchor="t" anchorCtr="0">
            <a:noAutofit/>
          </a:bodyPr>
          <a:lstStyle/>
          <a:p>
            <a:pPr marL="342900" marR="0" lvl="0" indent="-342900" algn="l" rtl="0">
              <a:spcBef>
                <a:spcPts val="1200"/>
              </a:spcBef>
              <a:spcAft>
                <a:spcPts val="1200"/>
              </a:spcAft>
              <a:buClr>
                <a:srgbClr val="17375E"/>
              </a:buClr>
              <a:buSzPct val="100000"/>
              <a:buFont typeface="Arial"/>
              <a:buChar char="•"/>
            </a:pPr>
            <a:r>
              <a:rPr lang="fr-FR" sz="2000" b="0" i="0" u="none" strike="noStrike" cap="none" dirty="0">
                <a:solidFill>
                  <a:srgbClr val="17375E"/>
                </a:solidFill>
                <a:latin typeface="Gill Sans" panose="020B0604020202020204" charset="0"/>
                <a:ea typeface="Cabin"/>
                <a:cs typeface="Cabin"/>
                <a:sym typeface="Cabin"/>
              </a:rPr>
              <a:t>On ne sait jamais où </a:t>
            </a:r>
            <a:r>
              <a:rPr lang="fr-FR" sz="2000" dirty="0">
                <a:solidFill>
                  <a:srgbClr val="17375E"/>
                </a:solidFill>
                <a:latin typeface="Gill Sans" panose="020B0604020202020204" charset="0"/>
                <a:ea typeface="Cabin"/>
                <a:cs typeface="Cabin"/>
                <a:sym typeface="Cabin"/>
              </a:rPr>
              <a:t>et</a:t>
            </a:r>
            <a:r>
              <a:rPr lang="fr-FR" sz="2000" b="0" i="0" u="none" strike="noStrike" cap="none" dirty="0">
                <a:solidFill>
                  <a:srgbClr val="17375E"/>
                </a:solidFill>
                <a:latin typeface="Gill Sans" panose="020B0604020202020204" charset="0"/>
                <a:ea typeface="Cabin"/>
                <a:cs typeface="Cabin"/>
                <a:sym typeface="Cabin"/>
              </a:rPr>
              <a:t> </a:t>
            </a:r>
            <a:r>
              <a:rPr lang="fr-FR" sz="2000" b="0" i="0" u="none" strike="noStrike" cap="none" dirty="0" smtClean="0">
                <a:solidFill>
                  <a:srgbClr val="17375E"/>
                </a:solidFill>
                <a:latin typeface="Gill Sans" panose="020B0604020202020204" charset="0"/>
                <a:ea typeface="Cabin"/>
                <a:cs typeface="Cabin"/>
                <a:sym typeface="Cabin"/>
              </a:rPr>
              <a:t>quand on peut rencontrer </a:t>
            </a:r>
            <a:r>
              <a:rPr lang="fr-FR" sz="2000" b="0" i="0" u="none" strike="noStrike" cap="none" dirty="0">
                <a:solidFill>
                  <a:srgbClr val="17375E"/>
                </a:solidFill>
                <a:latin typeface="Gill Sans" panose="020B0604020202020204" charset="0"/>
                <a:ea typeface="Cabin"/>
                <a:cs typeface="Cabin"/>
                <a:sym typeface="Cabin"/>
              </a:rPr>
              <a:t>un contact potentiel. </a:t>
            </a:r>
          </a:p>
          <a:p>
            <a:pPr marL="342900" marR="0" lvl="0" indent="-342900" algn="l" rtl="0">
              <a:spcBef>
                <a:spcPts val="1200"/>
              </a:spcBef>
              <a:spcAft>
                <a:spcPts val="1200"/>
              </a:spcAft>
              <a:buClr>
                <a:srgbClr val="17375E"/>
              </a:buClr>
              <a:buSzPct val="100000"/>
              <a:buFont typeface="Arial"/>
              <a:buChar char="•"/>
            </a:pPr>
            <a:r>
              <a:rPr lang="fr-FR" sz="2000" dirty="0" smtClean="0">
                <a:solidFill>
                  <a:srgbClr val="17375E"/>
                </a:solidFill>
                <a:latin typeface="Gill Sans" panose="020B0604020202020204" charset="0"/>
                <a:ea typeface="Cabin"/>
                <a:cs typeface="Cabin"/>
                <a:sym typeface="Cabin"/>
              </a:rPr>
              <a:t>Il</a:t>
            </a:r>
            <a:r>
              <a:rPr lang="fr-FR" sz="2000" b="0" i="0" u="none" strike="noStrike" cap="none" dirty="0" smtClean="0">
                <a:solidFill>
                  <a:srgbClr val="17375E"/>
                </a:solidFill>
                <a:latin typeface="Gill Sans" panose="020B0604020202020204" charset="0"/>
                <a:ea typeface="Cabin"/>
                <a:cs typeface="Cabin"/>
                <a:sym typeface="Cabin"/>
              </a:rPr>
              <a:t> </a:t>
            </a:r>
            <a:r>
              <a:rPr lang="fr-FR" sz="2000" b="0" i="0" u="none" strike="noStrike" cap="none" dirty="0">
                <a:solidFill>
                  <a:srgbClr val="17375E"/>
                </a:solidFill>
                <a:latin typeface="Gill Sans" panose="020B0604020202020204" charset="0"/>
                <a:ea typeface="Cabin"/>
                <a:cs typeface="Cabin"/>
                <a:sym typeface="Cabin"/>
              </a:rPr>
              <a:t>est conseillé d’être toujours prêt </a:t>
            </a:r>
            <a:r>
              <a:rPr lang="fr-FR" sz="2000" b="0" i="0" u="none" strike="noStrike" cap="none" dirty="0" smtClean="0">
                <a:solidFill>
                  <a:srgbClr val="17375E"/>
                </a:solidFill>
                <a:latin typeface="Gill Sans" panose="020B0604020202020204" charset="0"/>
                <a:ea typeface="Cabin"/>
                <a:cs typeface="Cabin"/>
                <a:sym typeface="Cabin"/>
              </a:rPr>
              <a:t>à </a:t>
            </a:r>
            <a:r>
              <a:rPr lang="fr-FR" sz="2000" b="0" i="0" u="none" strike="noStrike" cap="none" dirty="0">
                <a:solidFill>
                  <a:srgbClr val="17375E"/>
                </a:solidFill>
                <a:latin typeface="Gill Sans" panose="020B0604020202020204" charset="0"/>
                <a:ea typeface="Cabin"/>
                <a:cs typeface="Cabin"/>
                <a:sym typeface="Cabin"/>
              </a:rPr>
              <a:t>se présenter en quelques mots. </a:t>
            </a:r>
          </a:p>
          <a:p>
            <a:pPr marL="342900" marR="0" lvl="0" indent="-342900" algn="l" rtl="0">
              <a:spcBef>
                <a:spcPts val="1200"/>
              </a:spcBef>
              <a:spcAft>
                <a:spcPts val="1200"/>
              </a:spcAft>
              <a:buClr>
                <a:srgbClr val="17375E"/>
              </a:buClr>
              <a:buSzPct val="100000"/>
              <a:buFont typeface="Arial"/>
              <a:buChar char="•"/>
            </a:pPr>
            <a:r>
              <a:rPr lang="fr-FR" sz="2000" b="0" i="0" u="none" strike="noStrike" cap="none" dirty="0" smtClean="0">
                <a:solidFill>
                  <a:srgbClr val="17375E"/>
                </a:solidFill>
                <a:latin typeface="Gill Sans" panose="020B0604020202020204" charset="0"/>
                <a:ea typeface="Cabin"/>
                <a:cs typeface="Cabin"/>
                <a:sym typeface="Cabin"/>
              </a:rPr>
              <a:t>Pour </a:t>
            </a:r>
            <a:r>
              <a:rPr lang="fr-FR" sz="2000" b="0" i="0" u="none" strike="noStrike" cap="none" dirty="0">
                <a:solidFill>
                  <a:srgbClr val="17375E"/>
                </a:solidFill>
                <a:latin typeface="Gill Sans" panose="020B0604020202020204" charset="0"/>
                <a:ea typeface="Cabin"/>
                <a:cs typeface="Cabin"/>
                <a:sym typeface="Cabin"/>
              </a:rPr>
              <a:t>cela, ce que vous dites doit être court, significatif, et</a:t>
            </a:r>
            <a:r>
              <a:rPr lang="fr-FR" sz="2000" dirty="0">
                <a:solidFill>
                  <a:srgbClr val="17375E"/>
                </a:solidFill>
                <a:latin typeface="Gill Sans" panose="020B0604020202020204" charset="0"/>
                <a:ea typeface="Cabin"/>
                <a:cs typeface="Cabin"/>
                <a:sym typeface="Cabin"/>
              </a:rPr>
              <a:t> </a:t>
            </a:r>
            <a:r>
              <a:rPr lang="fr-FR" sz="2000" b="0" i="0" u="none" strike="noStrike" cap="none" dirty="0">
                <a:solidFill>
                  <a:srgbClr val="17375E"/>
                </a:solidFill>
                <a:latin typeface="Gill Sans" panose="020B0604020202020204" charset="0"/>
                <a:ea typeface="Cabin"/>
                <a:cs typeface="Cabin"/>
                <a:sym typeface="Cabin"/>
              </a:rPr>
              <a:t>idéalement en </a:t>
            </a:r>
            <a:r>
              <a:rPr lang="fr-FR" sz="2000" b="1" i="0" u="none" strike="noStrike" cap="none" dirty="0">
                <a:solidFill>
                  <a:srgbClr val="17375E"/>
                </a:solidFill>
                <a:latin typeface="Gill Sans" panose="020B0604020202020204" charset="0"/>
                <a:ea typeface="Cabin"/>
                <a:cs typeface="Cabin"/>
                <a:sym typeface="Cabin"/>
              </a:rPr>
              <a:t>60 secondes</a:t>
            </a:r>
            <a:r>
              <a:rPr lang="fr-FR" sz="2000" b="0" i="0" u="none" strike="noStrike" cap="none" dirty="0">
                <a:solidFill>
                  <a:srgbClr val="17375E"/>
                </a:solidFill>
                <a:latin typeface="Gill Sans" panose="020B0604020202020204" charset="0"/>
                <a:ea typeface="Cabin"/>
                <a:cs typeface="Cabin"/>
                <a:sym typeface="Cabin"/>
              </a:rPr>
              <a:t>.</a:t>
            </a:r>
          </a:p>
        </p:txBody>
      </p:sp>
      <p:sp>
        <p:nvSpPr>
          <p:cNvPr id="60" name="Shape 60"/>
          <p:cNvSpPr txBox="1"/>
          <p:nvPr/>
        </p:nvSpPr>
        <p:spPr>
          <a:xfrm>
            <a:off x="304226" y="266513"/>
            <a:ext cx="8535550" cy="692337"/>
          </a:xfrm>
          <a:prstGeom prst="rect">
            <a:avLst/>
          </a:prstGeom>
          <a:noFill/>
          <a:ln>
            <a:noFill/>
          </a:ln>
        </p:spPr>
        <p:txBody>
          <a:bodyPr lIns="91425" tIns="45700" rIns="91425" bIns="45700" anchor="t" anchorCtr="0">
            <a:noAutofit/>
          </a:bodyPr>
          <a:lstStyle/>
          <a:p>
            <a:pPr marL="0" marR="0" lvl="0" indent="0" algn="l" rtl="0">
              <a:spcBef>
                <a:spcPts val="0"/>
              </a:spcBef>
              <a:buClr>
                <a:srgbClr val="C2113A"/>
              </a:buClr>
              <a:buSzPct val="25000"/>
              <a:buFont typeface="Gill Sans"/>
              <a:buNone/>
            </a:pPr>
            <a:r>
              <a:rPr lang="fr-FR" sz="1800" b="1" i="0" u="none" strike="noStrike" cap="none" dirty="0" smtClean="0">
                <a:solidFill>
                  <a:srgbClr val="C2113A"/>
                </a:solidFill>
                <a:latin typeface="Gill Sans" panose="020B0604020202020204" charset="0"/>
                <a:ea typeface="Gill Sans"/>
                <a:cs typeface="Gill Sans"/>
                <a:sym typeface="Gill Sans"/>
              </a:rPr>
              <a:t>POURQUOI DEVEZ-VOUS VOUS PRÉSENTER EN 60 SECONDES?</a:t>
            </a:r>
            <a:endParaRPr lang="fr-FR" sz="1800" b="1" i="0" u="none" strike="noStrike" cap="none" dirty="0">
              <a:solidFill>
                <a:srgbClr val="C2113A"/>
              </a:solidFill>
              <a:latin typeface="Gill Sans" panose="020B0604020202020204" charset="0"/>
              <a:ea typeface="Gill Sans"/>
              <a:cs typeface="Gill Sans"/>
              <a:sym typeface="Gill Sans"/>
            </a:endParaRPr>
          </a:p>
        </p:txBody>
      </p:sp>
      <p:pic>
        <p:nvPicPr>
          <p:cNvPr id="61" name="Shape 61"/>
          <p:cNvPicPr preferRelativeResize="0"/>
          <p:nvPr/>
        </p:nvPicPr>
        <p:blipFill rotWithShape="1">
          <a:blip r:embed="rId3">
            <a:alphaModFix/>
          </a:blip>
          <a:srcRect/>
          <a:stretch/>
        </p:blipFill>
        <p:spPr>
          <a:xfrm>
            <a:off x="6756166" y="1196691"/>
            <a:ext cx="2123803" cy="1386888"/>
          </a:xfrm>
          <a:prstGeom prst="rect">
            <a:avLst/>
          </a:prstGeom>
          <a:noFill/>
          <a:ln>
            <a:noFill/>
          </a:ln>
        </p:spPr>
      </p:pic>
      <p:pic>
        <p:nvPicPr>
          <p:cNvPr id="62" name="Shape 62"/>
          <p:cNvPicPr preferRelativeResize="0"/>
          <p:nvPr/>
        </p:nvPicPr>
        <p:blipFill rotWithShape="1">
          <a:blip r:embed="rId4">
            <a:alphaModFix/>
          </a:blip>
          <a:srcRect/>
          <a:stretch/>
        </p:blipFill>
        <p:spPr>
          <a:xfrm>
            <a:off x="6756167" y="4421987"/>
            <a:ext cx="2123803" cy="1473388"/>
          </a:xfrm>
          <a:prstGeom prst="rect">
            <a:avLst/>
          </a:prstGeom>
          <a:noFill/>
          <a:ln>
            <a:noFill/>
          </a:ln>
        </p:spPr>
      </p:pic>
      <p:pic>
        <p:nvPicPr>
          <p:cNvPr id="63" name="Shape 63"/>
          <p:cNvPicPr preferRelativeResize="0"/>
          <p:nvPr/>
        </p:nvPicPr>
        <p:blipFill rotWithShape="1">
          <a:blip r:embed="rId5">
            <a:alphaModFix/>
          </a:blip>
          <a:srcRect/>
          <a:stretch/>
        </p:blipFill>
        <p:spPr>
          <a:xfrm>
            <a:off x="6756167" y="2776656"/>
            <a:ext cx="2123803" cy="14074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p:nvPr/>
        </p:nvSpPr>
        <p:spPr>
          <a:xfrm>
            <a:off x="304225" y="958850"/>
            <a:ext cx="8535550" cy="4678204"/>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342900" indent="-342900">
              <a:spcBef>
                <a:spcPts val="1200"/>
              </a:spcBef>
              <a:spcAft>
                <a:spcPts val="1200"/>
              </a:spcAft>
              <a:buClr>
                <a:srgbClr val="17375E"/>
              </a:buClr>
              <a:buSzPct val="100000"/>
              <a:buFont typeface="Arial"/>
              <a:buChar char="•"/>
              <a:defRPr sz="2000">
                <a:solidFill>
                  <a:srgbClr val="17375E"/>
                </a:solidFill>
                <a:latin typeface="Gill Sans" panose="020B0604020202020204" charset="0"/>
                <a:ea typeface="Cabin"/>
                <a:cs typeface="Cabin"/>
              </a:defRPr>
            </a:lvl1pPr>
          </a:lstStyle>
          <a:p>
            <a:r>
              <a:rPr lang="fr-FR" dirty="0">
                <a:sym typeface="Cabin"/>
              </a:rPr>
              <a:t>L’ « </a:t>
            </a:r>
            <a:r>
              <a:rPr lang="fr-FR" dirty="0" err="1">
                <a:sym typeface="Cabin"/>
              </a:rPr>
              <a:t>Elevator</a:t>
            </a:r>
            <a:r>
              <a:rPr lang="fr-FR" dirty="0">
                <a:sym typeface="Cabin"/>
              </a:rPr>
              <a:t> Pitch » est un résumé </a:t>
            </a:r>
            <a:r>
              <a:rPr lang="fr-FR" dirty="0" smtClean="0">
                <a:sym typeface="Cabin"/>
              </a:rPr>
              <a:t>de quelques </a:t>
            </a:r>
            <a:r>
              <a:rPr lang="fr-FR" dirty="0">
                <a:sym typeface="Cabin"/>
              </a:rPr>
              <a:t>secondes, une mini-présentation pour attirer l'attention de quelqu'un.  </a:t>
            </a:r>
          </a:p>
          <a:p>
            <a:r>
              <a:rPr lang="fr-FR" dirty="0">
                <a:sym typeface="Cabin"/>
              </a:rPr>
              <a:t> </a:t>
            </a:r>
            <a:r>
              <a:rPr lang="fr-FR" dirty="0" smtClean="0">
                <a:sym typeface="Cabin"/>
              </a:rPr>
              <a:t>C’est </a:t>
            </a:r>
            <a:r>
              <a:rPr lang="fr-FR" dirty="0">
                <a:sym typeface="Cabin"/>
              </a:rPr>
              <a:t>un bref message clair et </a:t>
            </a:r>
            <a:r>
              <a:rPr lang="fr-FR" dirty="0" smtClean="0">
                <a:sym typeface="Cabin"/>
              </a:rPr>
              <a:t>« commercial » </a:t>
            </a:r>
            <a:r>
              <a:rPr lang="fr-FR" dirty="0">
                <a:sym typeface="Cabin"/>
              </a:rPr>
              <a:t>à votre sujet.</a:t>
            </a:r>
          </a:p>
          <a:p>
            <a:r>
              <a:rPr lang="fr-FR" dirty="0" smtClean="0">
                <a:sym typeface="Cabin"/>
              </a:rPr>
              <a:t>Il </a:t>
            </a:r>
            <a:r>
              <a:rPr lang="fr-FR" dirty="0">
                <a:sym typeface="Cabin"/>
              </a:rPr>
              <a:t>communique sur  qui vous êtes, ce que vous recherchez et comment vous pouvez être utile à une entreprise.</a:t>
            </a:r>
          </a:p>
          <a:p>
            <a:r>
              <a:rPr lang="fr-FR" dirty="0" smtClean="0">
                <a:sym typeface="Cabin"/>
              </a:rPr>
              <a:t>Il </a:t>
            </a:r>
            <a:r>
              <a:rPr lang="fr-FR" dirty="0">
                <a:sym typeface="Cabin"/>
              </a:rPr>
              <a:t>dure généralement environ 30 - 60 secondes.</a:t>
            </a:r>
          </a:p>
          <a:p>
            <a:r>
              <a:rPr lang="fr-FR" dirty="0" smtClean="0">
                <a:sym typeface="Cabin"/>
              </a:rPr>
              <a:t>Un </a:t>
            </a:r>
            <a:r>
              <a:rPr lang="fr-FR" dirty="0">
                <a:sym typeface="Cabin"/>
              </a:rPr>
              <a:t>chercheur d’emploi doit savoir se présenter rapidement</a:t>
            </a:r>
            <a:r>
              <a:rPr lang="fr-FR" dirty="0" smtClean="0">
                <a:sym typeface="Cabin"/>
              </a:rPr>
              <a:t>.</a:t>
            </a:r>
            <a:endParaRPr lang="fr-FR" dirty="0">
              <a:sym typeface="Cabin"/>
            </a:endParaRPr>
          </a:p>
        </p:txBody>
      </p:sp>
      <p:sp>
        <p:nvSpPr>
          <p:cNvPr id="70" name="Shape 70"/>
          <p:cNvSpPr txBox="1"/>
          <p:nvPr/>
        </p:nvSpPr>
        <p:spPr>
          <a:xfrm>
            <a:off x="304226" y="266513"/>
            <a:ext cx="8535550" cy="69233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C2113A"/>
              </a:buClr>
              <a:buSzPct val="25000"/>
              <a:buFont typeface="Gill Sans"/>
              <a:buNone/>
            </a:pPr>
            <a:r>
              <a:rPr lang="fr-FR" sz="1800" b="1" i="0" u="none" cap="none" dirty="0" smtClean="0">
                <a:solidFill>
                  <a:srgbClr val="C2113A"/>
                </a:solidFill>
                <a:latin typeface="Gill Sans" panose="020B0604020202020204" charset="0"/>
                <a:ea typeface="Gill Sans"/>
                <a:cs typeface="Gill Sans"/>
                <a:sym typeface="Gill Sans"/>
              </a:rPr>
              <a:t>PRÉSENTATION RAPIDE DE VOUS </a:t>
            </a:r>
          </a:p>
          <a:p>
            <a:pPr marL="0" marR="0" lvl="0" indent="0" algn="l" rtl="0">
              <a:spcBef>
                <a:spcPts val="0"/>
              </a:spcBef>
              <a:buClr>
                <a:srgbClr val="FFFFFF"/>
              </a:buClr>
              <a:buFont typeface="Arial"/>
              <a:buNone/>
            </a:pPr>
            <a:endParaRPr sz="1800" b="1" i="0" u="none" cap="none" dirty="0">
              <a:solidFill>
                <a:srgbClr val="C2113A"/>
              </a:solidFill>
              <a:latin typeface="Gill Sans" panose="020B0604020202020204" charset="0"/>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p:nvPr/>
        </p:nvSpPr>
        <p:spPr>
          <a:xfrm>
            <a:off x="304225" y="958850"/>
            <a:ext cx="4987855" cy="4678204"/>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RPr/>
            </a:defPPr>
            <a:lvl1pPr marL="342900" indent="-342900">
              <a:spcBef>
                <a:spcPts val="1200"/>
              </a:spcBef>
              <a:spcAft>
                <a:spcPts val="1200"/>
              </a:spcAft>
              <a:buClr>
                <a:srgbClr val="17375E"/>
              </a:buClr>
              <a:buSzPct val="100000"/>
              <a:buFont typeface="Arial"/>
              <a:buChar char="•"/>
              <a:defRPr sz="2000">
                <a:solidFill>
                  <a:srgbClr val="17375E"/>
                </a:solidFill>
                <a:latin typeface="Gill Sans" panose="020B0604020202020204" charset="0"/>
                <a:ea typeface="Cabin"/>
                <a:cs typeface="Cabin"/>
              </a:defRPr>
            </a:lvl1pPr>
          </a:lstStyle>
          <a:p>
            <a:r>
              <a:rPr lang="fr-FR" dirty="0">
                <a:sym typeface="Cabin"/>
              </a:rPr>
              <a:t>Lors d'un salon </a:t>
            </a:r>
            <a:r>
              <a:rPr lang="fr-FR" dirty="0">
                <a:sym typeface="Cabin"/>
              </a:rPr>
              <a:t>d’emploi, </a:t>
            </a:r>
            <a:r>
              <a:rPr lang="fr-FR" dirty="0">
                <a:sym typeface="Cabin"/>
              </a:rPr>
              <a:t>vous pouvez utiliser votre discours pour vous présenter aux employeurs.  </a:t>
            </a:r>
          </a:p>
          <a:p>
            <a:r>
              <a:rPr lang="fr-FR" dirty="0">
                <a:sym typeface="Cabin"/>
              </a:rPr>
              <a:t>Il </a:t>
            </a:r>
            <a:r>
              <a:rPr lang="fr-FR" dirty="0">
                <a:sym typeface="Cabin"/>
              </a:rPr>
              <a:t>faut que vous soyez à l'aise et prêt à le délivrer, le moment venu</a:t>
            </a:r>
            <a:r>
              <a:rPr lang="fr-FR" dirty="0">
                <a:sym typeface="Cabin"/>
              </a:rPr>
              <a:t>.</a:t>
            </a:r>
            <a:endParaRPr lang="fr-FR" dirty="0">
              <a:sym typeface="Cabin"/>
            </a:endParaRPr>
          </a:p>
        </p:txBody>
      </p:sp>
      <p:pic>
        <p:nvPicPr>
          <p:cNvPr id="77" name="Shape 77"/>
          <p:cNvPicPr preferRelativeResize="0"/>
          <p:nvPr/>
        </p:nvPicPr>
        <p:blipFill rotWithShape="1">
          <a:blip r:embed="rId3">
            <a:alphaModFix/>
          </a:blip>
          <a:srcRect/>
          <a:stretch/>
        </p:blipFill>
        <p:spPr>
          <a:xfrm>
            <a:off x="5724128" y="1356415"/>
            <a:ext cx="3123659" cy="2288609"/>
          </a:xfrm>
          <a:prstGeom prst="rect">
            <a:avLst/>
          </a:prstGeom>
          <a:noFill/>
          <a:ln>
            <a:noFill/>
          </a:ln>
        </p:spPr>
      </p:pic>
      <p:sp>
        <p:nvSpPr>
          <p:cNvPr id="78" name="Shape 78"/>
          <p:cNvSpPr txBox="1"/>
          <p:nvPr/>
        </p:nvSpPr>
        <p:spPr>
          <a:xfrm>
            <a:off x="304226" y="266513"/>
            <a:ext cx="8535550" cy="69233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C2113A"/>
              </a:buClr>
              <a:buSzPct val="25000"/>
              <a:buFont typeface="Gill Sans"/>
              <a:buNone/>
            </a:pPr>
            <a:r>
              <a:rPr lang="fr-FR" sz="1800" b="1" i="0" cap="none" smtClean="0">
                <a:solidFill>
                  <a:srgbClr val="C2113A"/>
                </a:solidFill>
                <a:latin typeface="Gill Sans" panose="020B0604020202020204" charset="0"/>
                <a:ea typeface="Gill Sans"/>
                <a:cs typeface="Gill Sans"/>
                <a:sym typeface="Gill Sans"/>
              </a:rPr>
              <a:t>PRÉSENTATION RAPIDE DE VOUS</a:t>
            </a:r>
          </a:p>
          <a:p>
            <a:pPr marL="0" marR="0" lvl="0" indent="0" algn="l" rtl="0">
              <a:spcBef>
                <a:spcPts val="0"/>
              </a:spcBef>
              <a:buClr>
                <a:srgbClr val="FFFFFF"/>
              </a:buClr>
              <a:buFont typeface="Arial"/>
              <a:buNone/>
            </a:pPr>
            <a:endParaRPr sz="1800" b="1" i="0" cap="none" dirty="0">
              <a:solidFill>
                <a:srgbClr val="C2113A"/>
              </a:solidFill>
              <a:latin typeface="Gill Sans" panose="020B0604020202020204" charset="0"/>
              <a:ea typeface="Gill Sans"/>
              <a:cs typeface="Gill Sans"/>
              <a:sym typeface="Gill Sans"/>
            </a:endParaRPr>
          </a:p>
        </p:txBody>
      </p:sp>
      <p:pic>
        <p:nvPicPr>
          <p:cNvPr id="79" name="Shape 79"/>
          <p:cNvPicPr preferRelativeResize="0"/>
          <p:nvPr/>
        </p:nvPicPr>
        <p:blipFill rotWithShape="1">
          <a:blip r:embed="rId4">
            <a:alphaModFix/>
          </a:blip>
          <a:srcRect/>
          <a:stretch/>
        </p:blipFill>
        <p:spPr>
          <a:xfrm>
            <a:off x="5724128" y="3789040"/>
            <a:ext cx="3123659" cy="198486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p:nvPr/>
        </p:nvSpPr>
        <p:spPr>
          <a:xfrm>
            <a:off x="304800" y="958850"/>
            <a:ext cx="4339208" cy="4673600"/>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RPr/>
            </a:defPPr>
            <a:lvl1pPr marL="342900" indent="-342900">
              <a:spcBef>
                <a:spcPts val="1200"/>
              </a:spcBef>
              <a:spcAft>
                <a:spcPts val="1200"/>
              </a:spcAft>
              <a:buClr>
                <a:srgbClr val="17375E"/>
              </a:buClr>
              <a:buSzPct val="100000"/>
              <a:buFont typeface="Arial"/>
              <a:buChar char="•"/>
              <a:defRPr sz="2000">
                <a:solidFill>
                  <a:srgbClr val="17375E"/>
                </a:solidFill>
                <a:latin typeface="Gill Sans" panose="020B0604020202020204" charset="0"/>
                <a:ea typeface="Cabin"/>
                <a:cs typeface="Cabin"/>
              </a:defRPr>
            </a:lvl1pPr>
          </a:lstStyle>
          <a:p>
            <a:r>
              <a:rPr lang="fr-FR" dirty="0">
                <a:sym typeface="Cabin"/>
              </a:rPr>
              <a:t>Ne dure que 30 à 60 secondes, ne dépasse pas 150 </a:t>
            </a:r>
            <a:r>
              <a:rPr lang="fr-FR" dirty="0">
                <a:sym typeface="Cabin"/>
              </a:rPr>
              <a:t>mots</a:t>
            </a:r>
            <a:r>
              <a:rPr lang="fr-FR" dirty="0">
                <a:sym typeface="Cabin"/>
              </a:rPr>
              <a:t> </a:t>
            </a:r>
            <a:r>
              <a:rPr lang="fr-FR" dirty="0">
                <a:sym typeface="Cabin"/>
              </a:rPr>
              <a:t>et </a:t>
            </a:r>
            <a:r>
              <a:rPr lang="fr-FR" dirty="0">
                <a:sym typeface="Cabin"/>
              </a:rPr>
              <a:t>ne comporte </a:t>
            </a:r>
            <a:r>
              <a:rPr lang="fr-FR" dirty="0">
                <a:sym typeface="Cabin"/>
              </a:rPr>
              <a:t>pas plus </a:t>
            </a:r>
            <a:r>
              <a:rPr lang="fr-FR" dirty="0">
                <a:sym typeface="Cabin"/>
              </a:rPr>
              <a:t>de </a:t>
            </a:r>
            <a:r>
              <a:rPr lang="fr-FR" dirty="0" smtClean="0">
                <a:sym typeface="Cabin"/>
              </a:rPr>
              <a:t>10 </a:t>
            </a:r>
            <a:r>
              <a:rPr lang="fr-FR" dirty="0">
                <a:sym typeface="Cabin"/>
              </a:rPr>
              <a:t>phrases.</a:t>
            </a:r>
          </a:p>
          <a:p>
            <a:r>
              <a:rPr lang="fr-FR" dirty="0">
                <a:sym typeface="Cabin"/>
              </a:rPr>
              <a:t>Résume </a:t>
            </a:r>
            <a:r>
              <a:rPr lang="fr-FR" dirty="0">
                <a:sym typeface="Cabin"/>
              </a:rPr>
              <a:t>ce que vous êtes, ce que vous faites et pourquoi vous seriez un candidat idéal</a:t>
            </a:r>
            <a:r>
              <a:rPr lang="fr-FR" dirty="0">
                <a:sym typeface="Cabin"/>
              </a:rPr>
              <a:t>.</a:t>
            </a:r>
            <a:endParaRPr dirty="0">
              <a:sym typeface="Cabin"/>
            </a:endParaRPr>
          </a:p>
          <a:p>
            <a:r>
              <a:rPr lang="fr-FR" dirty="0">
                <a:sym typeface="Cabin"/>
              </a:rPr>
              <a:t>Met l'accent sur les problèmes que vous résolvez et la valeur que vous ajoutez</a:t>
            </a:r>
            <a:r>
              <a:rPr lang="fr-FR" dirty="0">
                <a:sym typeface="Cabin"/>
              </a:rPr>
              <a:t>.</a:t>
            </a:r>
            <a:endParaRPr dirty="0">
              <a:sym typeface="Cabin"/>
            </a:endParaRPr>
          </a:p>
          <a:p>
            <a:r>
              <a:rPr lang="fr-FR" dirty="0" smtClean="0">
                <a:sym typeface="Cabin"/>
              </a:rPr>
              <a:t>S’énonce dans </a:t>
            </a:r>
            <a:r>
              <a:rPr lang="fr-FR" dirty="0">
                <a:sym typeface="Cabin"/>
              </a:rPr>
              <a:t>un ton confiant (regarder la personne dans les yeux, avoir le sourire, un langage corporel approprié).</a:t>
            </a:r>
          </a:p>
          <a:p>
            <a:r>
              <a:rPr lang="fr-FR" dirty="0">
                <a:sym typeface="Cabin"/>
              </a:rPr>
              <a:t> </a:t>
            </a:r>
          </a:p>
          <a:p>
            <a:endParaRPr dirty="0"/>
          </a:p>
          <a:p>
            <a:endParaRPr dirty="0"/>
          </a:p>
        </p:txBody>
      </p:sp>
      <p:pic>
        <p:nvPicPr>
          <p:cNvPr id="86" name="Shape 86"/>
          <p:cNvPicPr preferRelativeResize="0"/>
          <p:nvPr/>
        </p:nvPicPr>
        <p:blipFill rotWithShape="1">
          <a:blip r:embed="rId3">
            <a:alphaModFix/>
          </a:blip>
          <a:srcRect/>
          <a:stretch/>
        </p:blipFill>
        <p:spPr>
          <a:xfrm>
            <a:off x="5228011" y="958849"/>
            <a:ext cx="2955179" cy="4673600"/>
          </a:xfrm>
          <a:prstGeom prst="rect">
            <a:avLst/>
          </a:prstGeom>
          <a:noFill/>
          <a:ln>
            <a:noFill/>
          </a:ln>
        </p:spPr>
      </p:pic>
      <p:sp>
        <p:nvSpPr>
          <p:cNvPr id="87" name="Shape 87"/>
          <p:cNvSpPr txBox="1"/>
          <p:nvPr/>
        </p:nvSpPr>
        <p:spPr>
          <a:xfrm>
            <a:off x="304226" y="266513"/>
            <a:ext cx="8535550" cy="692337"/>
          </a:xfrm>
          <a:prstGeom prst="rect">
            <a:avLst/>
          </a:prstGeom>
          <a:noFill/>
          <a:ln>
            <a:noFill/>
          </a:ln>
        </p:spPr>
        <p:txBody>
          <a:bodyPr lIns="91425" tIns="45700" rIns="91425" bIns="45700" anchor="t" anchorCtr="0">
            <a:noAutofit/>
          </a:bodyPr>
          <a:lstStyle/>
          <a:p>
            <a:pPr marL="0" marR="0" lvl="0" indent="0" algn="l" rtl="0">
              <a:spcBef>
                <a:spcPts val="0"/>
              </a:spcBef>
              <a:buClr>
                <a:srgbClr val="C2113A"/>
              </a:buClr>
              <a:buSzPct val="25000"/>
              <a:buFont typeface="Gill Sans"/>
              <a:buNone/>
            </a:pPr>
            <a:r>
              <a:rPr lang="fr-FR" sz="1800" b="1" cap="none" smtClean="0">
                <a:solidFill>
                  <a:srgbClr val="C2113A"/>
                </a:solidFill>
                <a:latin typeface="Gill Sans" panose="020B0604020202020204" charset="0"/>
                <a:ea typeface="Gill Sans"/>
                <a:cs typeface="Gill Sans"/>
                <a:sym typeface="Gill Sans"/>
              </a:rPr>
              <a:t>UN BON « ELEVATOR PITCH » :</a:t>
            </a:r>
            <a:endParaRPr lang="fr-FR" sz="1800" b="1" cap="none">
              <a:solidFill>
                <a:srgbClr val="C2113A"/>
              </a:solidFill>
              <a:latin typeface="Gill Sans" panose="020B0604020202020204" charset="0"/>
              <a:ea typeface="Gill Sans"/>
              <a:cs typeface="Gill Sans"/>
              <a:sym typeface="Gill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p:nvPr/>
        </p:nvSpPr>
        <p:spPr>
          <a:xfrm>
            <a:off x="304226" y="266513"/>
            <a:ext cx="8535550" cy="692337"/>
          </a:xfrm>
          <a:prstGeom prst="rect">
            <a:avLst/>
          </a:prstGeom>
          <a:noFill/>
          <a:ln>
            <a:noFill/>
          </a:ln>
        </p:spPr>
        <p:txBody>
          <a:bodyPr lIns="91425" tIns="45700" rIns="91425" bIns="45700" anchor="t" anchorCtr="0">
            <a:noAutofit/>
          </a:bodyPr>
          <a:lstStyle/>
          <a:p>
            <a:pPr marL="0" marR="0" lvl="0" indent="0" algn="just" rtl="0">
              <a:spcBef>
                <a:spcPts val="0"/>
              </a:spcBef>
              <a:buClr>
                <a:srgbClr val="C2113A"/>
              </a:buClr>
              <a:buSzPct val="25000"/>
              <a:buFont typeface="Gill Sans"/>
              <a:buNone/>
            </a:pPr>
            <a:r>
              <a:rPr lang="fr-FR" sz="1800" b="1" dirty="0" smtClean="0">
                <a:solidFill>
                  <a:srgbClr val="C2113A"/>
                </a:solidFill>
                <a:latin typeface="Gill Sans" panose="020B0604020202020204" charset="0"/>
                <a:ea typeface="Gill Sans"/>
                <a:cs typeface="Gill Sans"/>
                <a:sym typeface="Gill Sans"/>
              </a:rPr>
              <a:t>MISE EN PRATIQUE</a:t>
            </a:r>
            <a:endParaRPr lang="fr-FR" sz="1800" b="1" dirty="0">
              <a:solidFill>
                <a:srgbClr val="C2113A"/>
              </a:solidFill>
              <a:latin typeface="Gill Sans" panose="020B0604020202020204" charset="0"/>
              <a:ea typeface="Gill Sans"/>
              <a:cs typeface="Gill Sans"/>
              <a:sym typeface="Gill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p:nvPr/>
        </p:nvSpPr>
        <p:spPr>
          <a:xfrm>
            <a:off x="304225" y="958850"/>
            <a:ext cx="8535550" cy="4678204"/>
          </a:xfrm>
          <a:prstGeom prst="rect">
            <a:avLst/>
          </a:prstGeom>
          <a:noFill/>
          <a:ln>
            <a:noFill/>
          </a:ln>
        </p:spPr>
        <p:txBody>
          <a:bodyPr lIns="91425" tIns="45700" rIns="91425" bIns="45700" anchor="t" anchorCtr="0">
            <a:noAutofit/>
          </a:bodyPr>
          <a:lstStyle/>
          <a:p>
            <a:pPr marL="0" marR="0" lvl="0" indent="0" algn="just" rtl="0">
              <a:lnSpc>
                <a:spcPts val="2000"/>
              </a:lnSpc>
              <a:spcBef>
                <a:spcPts val="600"/>
              </a:spcBef>
              <a:spcAft>
                <a:spcPts val="600"/>
              </a:spcAft>
              <a:buSzPct val="25000"/>
              <a:buNone/>
            </a:pPr>
            <a:r>
              <a:rPr lang="fr-FR" sz="1800" b="1" dirty="0">
                <a:solidFill>
                  <a:srgbClr val="17375E"/>
                </a:solidFill>
                <a:latin typeface="Gill Sans" panose="020B0604020202020204" charset="0"/>
                <a:ea typeface="Cabin"/>
                <a:cs typeface="Cabin"/>
                <a:sym typeface="Cabin"/>
              </a:rPr>
              <a:t>ÉTAPE </a:t>
            </a:r>
            <a:r>
              <a:rPr lang="fr-FR" sz="1800" b="1" dirty="0" smtClean="0">
                <a:solidFill>
                  <a:srgbClr val="17375E"/>
                </a:solidFill>
                <a:latin typeface="Gill Sans" panose="020B0604020202020204" charset="0"/>
                <a:ea typeface="Cabin"/>
                <a:cs typeface="Cabin"/>
                <a:sym typeface="Cabin"/>
              </a:rPr>
              <a:t>1 :</a:t>
            </a:r>
            <a:r>
              <a:rPr lang="fr-FR" sz="1800" dirty="0" smtClean="0">
                <a:solidFill>
                  <a:srgbClr val="17375E"/>
                </a:solidFill>
                <a:latin typeface="Gill Sans" panose="020B0604020202020204" charset="0"/>
                <a:ea typeface="Cabin"/>
                <a:cs typeface="Cabin"/>
                <a:sym typeface="Cabin"/>
              </a:rPr>
              <a:t> </a:t>
            </a:r>
            <a:r>
              <a:rPr lang="fr-FR" sz="1800" dirty="0">
                <a:solidFill>
                  <a:srgbClr val="17375E"/>
                </a:solidFill>
                <a:latin typeface="Gill Sans" panose="020B0604020202020204" charset="0"/>
                <a:ea typeface="Cabin"/>
                <a:cs typeface="Cabin"/>
                <a:sym typeface="Cabin"/>
              </a:rPr>
              <a:t>Afin de préparer une présentation qui attire l'attention et qui en dit beaucoup en peu de mots, répondez aux questions suivantes pour rédiger une phrase courte percutante :</a:t>
            </a:r>
          </a:p>
          <a:p>
            <a:pPr marL="342900" marR="0" lvl="0" indent="-342900" algn="just" rtl="0">
              <a:lnSpc>
                <a:spcPts val="2000"/>
              </a:lnSpc>
              <a:spcBef>
                <a:spcPts val="600"/>
              </a:spcBef>
              <a:spcAft>
                <a:spcPts val="600"/>
              </a:spcAft>
              <a:buClr>
                <a:srgbClr val="17375E"/>
              </a:buClr>
              <a:buSzPct val="100000"/>
              <a:buFont typeface="Arial"/>
              <a:buChar char="•"/>
            </a:pPr>
            <a:r>
              <a:rPr lang="fr-FR" sz="1800" dirty="0" smtClean="0">
                <a:solidFill>
                  <a:srgbClr val="17375E"/>
                </a:solidFill>
                <a:latin typeface="Gill Sans" panose="020B0604020202020204" charset="0"/>
                <a:ea typeface="Cabin"/>
                <a:cs typeface="Cabin"/>
                <a:sym typeface="Cabin"/>
              </a:rPr>
              <a:t>Qui suis-je ? </a:t>
            </a:r>
            <a:r>
              <a:rPr lang="fr-FR" sz="1800" dirty="0">
                <a:solidFill>
                  <a:srgbClr val="17375E"/>
                </a:solidFill>
                <a:latin typeface="Gill Sans" panose="020B0604020202020204" charset="0"/>
                <a:ea typeface="Cabin"/>
                <a:cs typeface="Cabin"/>
                <a:sym typeface="Cabin"/>
              </a:rPr>
              <a:t>(Présentez-vous)</a:t>
            </a:r>
          </a:p>
          <a:p>
            <a:pPr marL="342900" marR="0" lvl="0" indent="-342900" algn="just" rtl="0">
              <a:lnSpc>
                <a:spcPts val="2000"/>
              </a:lnSpc>
              <a:spcBef>
                <a:spcPts val="600"/>
              </a:spcBef>
              <a:spcAft>
                <a:spcPts val="600"/>
              </a:spcAft>
              <a:buClr>
                <a:srgbClr val="17375E"/>
              </a:buClr>
              <a:buSzPct val="100000"/>
              <a:buFont typeface="Arial"/>
              <a:buChar char="•"/>
            </a:pPr>
            <a:r>
              <a:rPr lang="fr-FR" sz="1800" dirty="0">
                <a:solidFill>
                  <a:srgbClr val="17375E"/>
                </a:solidFill>
                <a:latin typeface="Gill Sans" panose="020B0604020202020204" charset="0"/>
                <a:ea typeface="Cabin"/>
                <a:cs typeface="Cabin"/>
                <a:sym typeface="Cabin"/>
              </a:rPr>
              <a:t>Quel est mon cursus </a:t>
            </a:r>
            <a:r>
              <a:rPr lang="fr-FR" sz="1800" dirty="0" smtClean="0">
                <a:solidFill>
                  <a:srgbClr val="17375E"/>
                </a:solidFill>
                <a:latin typeface="Gill Sans" panose="020B0604020202020204" charset="0"/>
                <a:ea typeface="Cabin"/>
                <a:cs typeface="Cabin"/>
                <a:sym typeface="Cabin"/>
              </a:rPr>
              <a:t>universitaire ?</a:t>
            </a:r>
            <a:endParaRPr lang="fr-FR" sz="18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600"/>
              </a:spcBef>
              <a:spcAft>
                <a:spcPts val="600"/>
              </a:spcAft>
              <a:buClr>
                <a:srgbClr val="17375E"/>
              </a:buClr>
              <a:buSzPct val="100000"/>
              <a:buFont typeface="Arial"/>
              <a:buChar char="•"/>
            </a:pPr>
            <a:r>
              <a:rPr lang="fr-FR" sz="1800" dirty="0">
                <a:solidFill>
                  <a:srgbClr val="17375E"/>
                </a:solidFill>
                <a:latin typeface="Gill Sans" panose="020B0604020202020204" charset="0"/>
                <a:ea typeface="Cabin"/>
                <a:cs typeface="Cabin"/>
                <a:sym typeface="Cabin"/>
              </a:rPr>
              <a:t>Qu’est-ce que j’ai fait jusqu'à </a:t>
            </a:r>
            <a:r>
              <a:rPr lang="fr-FR" sz="1800" dirty="0" smtClean="0">
                <a:solidFill>
                  <a:srgbClr val="17375E"/>
                </a:solidFill>
                <a:latin typeface="Gill Sans" panose="020B0604020202020204" charset="0"/>
                <a:ea typeface="Cabin"/>
                <a:cs typeface="Cabin"/>
                <a:sym typeface="Cabin"/>
              </a:rPr>
              <a:t>présent ?</a:t>
            </a:r>
            <a:endParaRPr lang="fr-FR" sz="18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600"/>
              </a:spcBef>
              <a:spcAft>
                <a:spcPts val="600"/>
              </a:spcAft>
              <a:buClr>
                <a:srgbClr val="17375E"/>
              </a:buClr>
              <a:buSzPct val="100000"/>
              <a:buFont typeface="Arial"/>
              <a:buChar char="•"/>
            </a:pPr>
            <a:r>
              <a:rPr lang="fr-FR" sz="1800" dirty="0">
                <a:solidFill>
                  <a:srgbClr val="17375E"/>
                </a:solidFill>
                <a:latin typeface="Gill Sans" panose="020B0604020202020204" charset="0"/>
                <a:ea typeface="Cabin"/>
                <a:cs typeface="Cabin"/>
                <a:sym typeface="Cabin"/>
              </a:rPr>
              <a:t>Qu’est-ce qui me différencie des autres </a:t>
            </a:r>
            <a:r>
              <a:rPr lang="fr-FR" sz="1800" dirty="0" smtClean="0">
                <a:solidFill>
                  <a:srgbClr val="17375E"/>
                </a:solidFill>
                <a:latin typeface="Gill Sans" panose="020B0604020202020204" charset="0"/>
                <a:ea typeface="Cabin"/>
                <a:cs typeface="Cabin"/>
                <a:sym typeface="Cabin"/>
              </a:rPr>
              <a:t>candidats ?</a:t>
            </a:r>
            <a:endParaRPr lang="fr-FR" sz="18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600"/>
              </a:spcBef>
              <a:spcAft>
                <a:spcPts val="600"/>
              </a:spcAft>
              <a:buClr>
                <a:srgbClr val="17375E"/>
              </a:buClr>
              <a:buSzPct val="100000"/>
              <a:buFont typeface="Arial"/>
              <a:buChar char="•"/>
            </a:pPr>
            <a:r>
              <a:rPr lang="fr-FR" sz="1800" dirty="0">
                <a:solidFill>
                  <a:srgbClr val="17375E"/>
                </a:solidFill>
                <a:latin typeface="Gill Sans" panose="020B0604020202020204" charset="0"/>
                <a:ea typeface="Cabin"/>
                <a:cs typeface="Cabin"/>
                <a:sym typeface="Cabin"/>
              </a:rPr>
              <a:t>Quelles sont mes compétences les plus </a:t>
            </a:r>
            <a:r>
              <a:rPr lang="fr-FR" sz="1800" dirty="0" smtClean="0">
                <a:solidFill>
                  <a:srgbClr val="17375E"/>
                </a:solidFill>
                <a:latin typeface="Gill Sans" panose="020B0604020202020204" charset="0"/>
                <a:ea typeface="Cabin"/>
                <a:cs typeface="Cabin"/>
                <a:sym typeface="Cabin"/>
              </a:rPr>
              <a:t>solides ?</a:t>
            </a:r>
            <a:endParaRPr lang="fr-FR" sz="18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600"/>
              </a:spcBef>
              <a:spcAft>
                <a:spcPts val="600"/>
              </a:spcAft>
              <a:buClr>
                <a:srgbClr val="17375E"/>
              </a:buClr>
              <a:buSzPct val="100000"/>
              <a:buFont typeface="Arial"/>
              <a:buChar char="•"/>
            </a:pPr>
            <a:r>
              <a:rPr lang="fr-FR" sz="1800" dirty="0">
                <a:solidFill>
                  <a:srgbClr val="17375E"/>
                </a:solidFill>
                <a:latin typeface="Gill Sans" panose="020B0604020202020204" charset="0"/>
                <a:ea typeface="Cabin"/>
                <a:cs typeface="Cabin"/>
                <a:sym typeface="Cabin"/>
              </a:rPr>
              <a:t>Quels avantages les employeurs peuvent-ils tirer de mes </a:t>
            </a:r>
            <a:r>
              <a:rPr lang="fr-FR" sz="1800" dirty="0" smtClean="0">
                <a:solidFill>
                  <a:srgbClr val="17375E"/>
                </a:solidFill>
                <a:latin typeface="Gill Sans" panose="020B0604020202020204" charset="0"/>
                <a:ea typeface="Cabin"/>
                <a:cs typeface="Cabin"/>
                <a:sym typeface="Cabin"/>
              </a:rPr>
              <a:t>compétences ?</a:t>
            </a:r>
            <a:endParaRPr lang="fr-FR" sz="1800" dirty="0">
              <a:solidFill>
                <a:srgbClr val="17375E"/>
              </a:solidFill>
              <a:latin typeface="Gill Sans" panose="020B0604020202020204" charset="0"/>
              <a:ea typeface="Cabin"/>
              <a:cs typeface="Cabin"/>
              <a:sym typeface="Cabin"/>
            </a:endParaRPr>
          </a:p>
          <a:p>
            <a:pPr marL="0" marR="0" lvl="0" indent="0" algn="just" rtl="0">
              <a:lnSpc>
                <a:spcPts val="2000"/>
              </a:lnSpc>
              <a:spcBef>
                <a:spcPts val="600"/>
              </a:spcBef>
              <a:spcAft>
                <a:spcPts val="600"/>
              </a:spcAft>
              <a:buSzPct val="25000"/>
              <a:buNone/>
            </a:pPr>
            <a:r>
              <a:rPr lang="fr-FR" sz="1800" dirty="0" smtClean="0">
                <a:solidFill>
                  <a:srgbClr val="17375E"/>
                </a:solidFill>
                <a:latin typeface="Gill Sans" panose="020B0604020202020204" charset="0"/>
                <a:ea typeface="Cabin"/>
                <a:cs typeface="Cabin"/>
                <a:sym typeface="Cabin"/>
              </a:rPr>
              <a:t>Lorsque </a:t>
            </a:r>
            <a:r>
              <a:rPr lang="fr-FR" sz="1800" dirty="0">
                <a:solidFill>
                  <a:srgbClr val="17375E"/>
                </a:solidFill>
                <a:latin typeface="Gill Sans" panose="020B0604020202020204" charset="0"/>
                <a:ea typeface="Cabin"/>
                <a:cs typeface="Cabin"/>
                <a:sym typeface="Cabin"/>
              </a:rPr>
              <a:t>vous préparez votre discours, pensez à y inclure votre nom, l'année de votre promotion, vos compétences et vos objectifs de carrière. N’indiquez pas de renseignements personnels sauf s’ils sont pertinents pour le poste que vous visez.</a:t>
            </a:r>
          </a:p>
          <a:p>
            <a:pPr marL="0" marR="0" lvl="0" indent="0" algn="just" rtl="0">
              <a:lnSpc>
                <a:spcPts val="2000"/>
              </a:lnSpc>
              <a:spcBef>
                <a:spcPts val="600"/>
              </a:spcBef>
              <a:spcAft>
                <a:spcPts val="600"/>
              </a:spcAft>
              <a:buNone/>
            </a:pPr>
            <a:endParaRPr sz="1800" dirty="0">
              <a:solidFill>
                <a:schemeClr val="dk1"/>
              </a:solidFill>
              <a:latin typeface="Gill Sans" panose="020B0604020202020204" charset="0"/>
              <a:sym typeface="Arial"/>
            </a:endParaRPr>
          </a:p>
        </p:txBody>
      </p:sp>
      <p:sp>
        <p:nvSpPr>
          <p:cNvPr id="114" name="Shape 114"/>
          <p:cNvSpPr txBox="1"/>
          <p:nvPr/>
        </p:nvSpPr>
        <p:spPr>
          <a:xfrm>
            <a:off x="304226" y="266513"/>
            <a:ext cx="8535550" cy="69233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C2113A"/>
              </a:buClr>
              <a:buSzPct val="25000"/>
              <a:buFont typeface="Gill Sans"/>
              <a:buNone/>
            </a:pPr>
            <a:r>
              <a:rPr lang="fr-FR" sz="1800" b="1" i="0" cap="none" dirty="0" smtClean="0">
                <a:solidFill>
                  <a:srgbClr val="C2113A"/>
                </a:solidFill>
                <a:latin typeface="Gill Sans" panose="020B0604020202020204" charset="0"/>
                <a:ea typeface="Gill Sans"/>
                <a:cs typeface="Gill Sans"/>
                <a:sym typeface="Gill Sans"/>
              </a:rPr>
              <a:t>EXERCICE : PRÉSENTATION RAPIDE DE VOUS</a:t>
            </a:r>
          </a:p>
          <a:p>
            <a:pPr marL="0" marR="0" lvl="0" indent="0" algn="l" rtl="0">
              <a:spcBef>
                <a:spcPts val="0"/>
              </a:spcBef>
              <a:buClr>
                <a:srgbClr val="FFFFFF"/>
              </a:buClr>
              <a:buFont typeface="Arial"/>
              <a:buNone/>
            </a:pPr>
            <a:endParaRPr sz="1800" b="1" i="0" cap="none" dirty="0">
              <a:solidFill>
                <a:srgbClr val="C2113A"/>
              </a:solidFill>
              <a:latin typeface="Gill Sans" panose="020B0604020202020204" charset="0"/>
              <a:ea typeface="Gill Sans"/>
              <a:cs typeface="Gill Sans"/>
              <a:sym typeface="Gill Sans"/>
            </a:endParaRPr>
          </a:p>
        </p:txBody>
      </p:sp>
    </p:spTree>
  </p:cSld>
  <p:clrMapOvr>
    <a:masterClrMapping/>
  </p:clrMapOvr>
</p:sld>
</file>

<file path=ppt/theme/theme1.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empty">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ck cover">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1133</Words>
  <Application>Microsoft Office PowerPoint</Application>
  <PresentationFormat>Affichage à l'écran (4:3)</PresentationFormat>
  <Paragraphs>143</Paragraphs>
  <Slides>16</Slides>
  <Notes>16</Notes>
  <HiddenSlides>0</HiddenSlides>
  <MMClips>0</MMClips>
  <ScaleCrop>false</ScaleCrop>
  <HeadingPairs>
    <vt:vector size="6" baseType="variant">
      <vt:variant>
        <vt:lpstr>Polices utilisées</vt:lpstr>
      </vt:variant>
      <vt:variant>
        <vt:i4>5</vt:i4>
      </vt:variant>
      <vt:variant>
        <vt:lpstr>Thème</vt:lpstr>
      </vt:variant>
      <vt:variant>
        <vt:i4>3</vt:i4>
      </vt:variant>
      <vt:variant>
        <vt:lpstr>Titres des diapositives</vt:lpstr>
      </vt:variant>
      <vt:variant>
        <vt:i4>16</vt:i4>
      </vt:variant>
    </vt:vector>
  </HeadingPairs>
  <TitlesOfParts>
    <vt:vector size="24" baseType="lpstr">
      <vt:lpstr>Arial</vt:lpstr>
      <vt:lpstr>Gill Sans</vt:lpstr>
      <vt:lpstr>Noto Sans Symbols</vt:lpstr>
      <vt:lpstr>Cabin</vt:lpstr>
      <vt:lpstr>Calibri</vt:lpstr>
      <vt:lpstr>Thème Office</vt:lpstr>
      <vt:lpstr>Content empty</vt:lpstr>
      <vt:lpstr>Back cover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Gouin</dc:creator>
  <cp:lastModifiedBy>SD</cp:lastModifiedBy>
  <cp:revision>25</cp:revision>
  <dcterms:modified xsi:type="dcterms:W3CDTF">2019-05-26T19:00:51Z</dcterms:modified>
</cp:coreProperties>
</file>